
<file path=[Content_Types].xml><?xml version="1.0" encoding="utf-8"?>
<Types xmlns="http://schemas.openxmlformats.org/package/2006/content-types">
  <Default Extension="xml" ContentType="application/vnd.openxmlformats-package.core-properties+xml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553a2d31da5e4174" /><Relationship Type="http://schemas.openxmlformats.org/officeDocument/2006/relationships/extended-properties" Target="/docProps/app.xml" Id="R25b2b6be203c4ca7" /><Relationship Type="http://schemas.openxmlformats.org/officeDocument/2006/relationships/officeDocument" Target="/ppt/presentation.xml" Id="R00ca7e98a7a04a1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eac0698508a4148"/>
  </p:sldMasterIdLst>
  <p:notesMasterIdLst>
    <p:notesMasterId xmlns:r="http://schemas.openxmlformats.org/officeDocument/2006/relationships" r:id="R2265b29eaca1426d"/>
  </p:notesMasterIdLst>
  <p:sldIdLst>
    <p:sldId xmlns:r="http://schemas.openxmlformats.org/officeDocument/2006/relationships" id="256" r:id="R7c7583c5413f49f0"/>
    <p:sldId xmlns:r="http://schemas.openxmlformats.org/officeDocument/2006/relationships" id="257" r:id="R850dac78f2934232"/>
    <p:sldId xmlns:r="http://schemas.openxmlformats.org/officeDocument/2006/relationships" id="258" r:id="R209b3b255f834cb4"/>
    <p:sldId xmlns:r="http://schemas.openxmlformats.org/officeDocument/2006/relationships" id="259" r:id="R7b2084bb42dc4e40"/>
    <p:sldId xmlns:r="http://schemas.openxmlformats.org/officeDocument/2006/relationships" id="260" r:id="R7c2c681a0cc94164"/>
    <p:sldId xmlns:r="http://schemas.openxmlformats.org/officeDocument/2006/relationships" id="261" r:id="Rabb907a40da043d0"/>
    <p:sldId xmlns:r="http://schemas.openxmlformats.org/officeDocument/2006/relationships" id="262" r:id="Rfe0237afd8b747b0"/>
    <p:sldId xmlns:r="http://schemas.openxmlformats.org/officeDocument/2006/relationships" id="263" r:id="R0f764814dc004205"/>
    <p:sldId xmlns:r="http://schemas.openxmlformats.org/officeDocument/2006/relationships" id="264" r:id="R6c580d050b5b4616"/>
    <p:sldId xmlns:r="http://schemas.openxmlformats.org/officeDocument/2006/relationships" id="265" r:id="R8ab3841949bd4dd1"/>
    <p:sldId xmlns:r="http://schemas.openxmlformats.org/officeDocument/2006/relationships" id="266" r:id="R8bda06c8d55e4850"/>
    <p:sldId xmlns:r="http://schemas.openxmlformats.org/officeDocument/2006/relationships" id="267" r:id="R9245cca7b9704070"/>
    <p:sldId xmlns:r="http://schemas.openxmlformats.org/officeDocument/2006/relationships" id="268" r:id="R584936dc3a0d4c3c"/>
    <p:sldId xmlns:r="http://schemas.openxmlformats.org/officeDocument/2006/relationships" id="269" r:id="R9b355cbfbed94552"/>
    <p:sldId xmlns:r="http://schemas.openxmlformats.org/officeDocument/2006/relationships" id="270" r:id="R854ca1f0805a4cbb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1f88428691d34edf" /><Relationship Type="http://schemas.openxmlformats.org/officeDocument/2006/relationships/slideMaster" Target="/ppt/slideMasters/slideMaster1.xml" Id="Rdeac0698508a4148" /><Relationship Type="http://schemas.openxmlformats.org/officeDocument/2006/relationships/notesMaster" Target="/ppt/notesMasters/notesMaster1.xml" Id="R2265b29eaca1426d" /><Relationship Type="http://schemas.openxmlformats.org/officeDocument/2006/relationships/presProps" Target="/ppt/presProps.xml" Id="R88142e55df8b4873" /><Relationship Type="http://schemas.openxmlformats.org/officeDocument/2006/relationships/tableStyles" Target="/ppt/tableStyles.xml" Id="R6d65f70328fa43b2" /><Relationship Type="http://schemas.openxmlformats.org/officeDocument/2006/relationships/slide" Target="/ppt/slides/slide1.xml" Id="R7c7583c5413f49f0" /><Relationship Type="http://schemas.openxmlformats.org/officeDocument/2006/relationships/slide" Target="/ppt/slides/slide2.xml" Id="R850dac78f2934232" /><Relationship Type="http://schemas.openxmlformats.org/officeDocument/2006/relationships/slide" Target="/ppt/slides/slide3.xml" Id="R209b3b255f834cb4" /><Relationship Type="http://schemas.openxmlformats.org/officeDocument/2006/relationships/slide" Target="/ppt/slides/slide4.xml" Id="R7b2084bb42dc4e40" /><Relationship Type="http://schemas.openxmlformats.org/officeDocument/2006/relationships/slide" Target="/ppt/slides/slide5.xml" Id="R7c2c681a0cc94164" /><Relationship Type="http://schemas.openxmlformats.org/officeDocument/2006/relationships/slide" Target="/ppt/slides/slide6.xml" Id="Rabb907a40da043d0" /><Relationship Type="http://schemas.openxmlformats.org/officeDocument/2006/relationships/slide" Target="/ppt/slides/slide7.xml" Id="Rfe0237afd8b747b0" /><Relationship Type="http://schemas.openxmlformats.org/officeDocument/2006/relationships/slide" Target="/ppt/slides/slide8.xml" Id="R0f764814dc004205" /><Relationship Type="http://schemas.openxmlformats.org/officeDocument/2006/relationships/slide" Target="/ppt/slides/slide9.xml" Id="R6c580d050b5b4616" /><Relationship Type="http://schemas.openxmlformats.org/officeDocument/2006/relationships/slide" Target="/ppt/slides/slide10.xml" Id="R8ab3841949bd4dd1" /><Relationship Type="http://schemas.openxmlformats.org/officeDocument/2006/relationships/slide" Target="/ppt/slides/slide11.xml" Id="R8bda06c8d55e4850" /><Relationship Type="http://schemas.openxmlformats.org/officeDocument/2006/relationships/slide" Target="/ppt/slides/slide12.xml" Id="R9245cca7b9704070" /><Relationship Type="http://schemas.openxmlformats.org/officeDocument/2006/relationships/slide" Target="/ppt/slides/slide13.xml" Id="R584936dc3a0d4c3c" /><Relationship Type="http://schemas.openxmlformats.org/officeDocument/2006/relationships/slide" Target="/ppt/slides/slide14.xml" Id="R9b355cbfbed94552" /><Relationship Type="http://schemas.openxmlformats.org/officeDocument/2006/relationships/slide" Target="/ppt/slides/slide15.xml" Id="R854ca1f0805a4cbb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10c9e397d336408a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33b9a8af33134d98" /><Relationship Type="http://schemas.openxmlformats.org/officeDocument/2006/relationships/notesMaster" Target="/ppt/notesMasters/notesMaster1.xml" Id="R6976027feb1d4d2d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472cb050cb7e45cb" /><Relationship Type="http://schemas.openxmlformats.org/officeDocument/2006/relationships/notesMaster" Target="/ppt/notesMasters/notesMaster1.xml" Id="R81a2d51a5af34800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3280c8d697614fb7" /><Relationship Type="http://schemas.openxmlformats.org/officeDocument/2006/relationships/notesMaster" Target="/ppt/notesMasters/notesMaster1.xml" Id="Rdc3dbeea25924ecd" /></Relationships>
</file>

<file path=ppt/notesSlides/_rels/notesSlide12.xml.rels>&#65279;<?xml version="1.0" encoding="utf-8"?><Relationships xmlns="http://schemas.openxmlformats.org/package/2006/relationships"><Relationship Type="http://schemas.openxmlformats.org/officeDocument/2006/relationships/slide" Target="/ppt/slides/slide12.xml" Id="R7f52b42e48224481" /><Relationship Type="http://schemas.openxmlformats.org/officeDocument/2006/relationships/notesMaster" Target="/ppt/notesMasters/notesMaster1.xml" Id="R8d1796a4ffab49de" /></Relationships>
</file>

<file path=ppt/notesSlides/_rels/notesSlide13.xml.rels>&#65279;<?xml version="1.0" encoding="utf-8"?><Relationships xmlns="http://schemas.openxmlformats.org/package/2006/relationships"><Relationship Type="http://schemas.openxmlformats.org/officeDocument/2006/relationships/slide" Target="/ppt/slides/slide13.xml" Id="R3fc9991e6f5f4522" /><Relationship Type="http://schemas.openxmlformats.org/officeDocument/2006/relationships/notesMaster" Target="/ppt/notesMasters/notesMaster1.xml" Id="R538969d510a8422a" /></Relationships>
</file>

<file path=ppt/notesSlides/_rels/notesSlide14.xml.rels>&#65279;<?xml version="1.0" encoding="utf-8"?><Relationships xmlns="http://schemas.openxmlformats.org/package/2006/relationships"><Relationship Type="http://schemas.openxmlformats.org/officeDocument/2006/relationships/slide" Target="/ppt/slides/slide14.xml" Id="Ree028d17ef4a476c" /><Relationship Type="http://schemas.openxmlformats.org/officeDocument/2006/relationships/notesMaster" Target="/ppt/notesMasters/notesMaster1.xml" Id="Rb9174c596fd8467b" /></Relationships>
</file>

<file path=ppt/notesSlides/_rels/notesSlide15.xml.rels>&#65279;<?xml version="1.0" encoding="utf-8"?><Relationships xmlns="http://schemas.openxmlformats.org/package/2006/relationships"><Relationship Type="http://schemas.openxmlformats.org/officeDocument/2006/relationships/slide" Target="/ppt/slides/slide15.xml" Id="R76733f90f84e4722" /><Relationship Type="http://schemas.openxmlformats.org/officeDocument/2006/relationships/notesMaster" Target="/ppt/notesMasters/notesMaster1.xml" Id="R9b0a3218315b42c2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8e0653a49c804248" /><Relationship Type="http://schemas.openxmlformats.org/officeDocument/2006/relationships/notesMaster" Target="/ppt/notesMasters/notesMaster1.xml" Id="R394bb87377af4f3e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4797f7c3d30041e8" /><Relationship Type="http://schemas.openxmlformats.org/officeDocument/2006/relationships/notesMaster" Target="/ppt/notesMasters/notesMaster1.xml" Id="R345551b69e1c4bdf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cf310c0f580e43a9" /><Relationship Type="http://schemas.openxmlformats.org/officeDocument/2006/relationships/notesMaster" Target="/ppt/notesMasters/notesMaster1.xml" Id="Rcdb618e268ca4810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b235430784c84757" /><Relationship Type="http://schemas.openxmlformats.org/officeDocument/2006/relationships/notesMaster" Target="/ppt/notesMasters/notesMaster1.xml" Id="R406438bf624a42a1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e7fe9967ab7848e9" /><Relationship Type="http://schemas.openxmlformats.org/officeDocument/2006/relationships/notesMaster" Target="/ppt/notesMasters/notesMaster1.xml" Id="R14e62b71638d4f49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ada57db0c4f4421a" /><Relationship Type="http://schemas.openxmlformats.org/officeDocument/2006/relationships/notesMaster" Target="/ppt/notesMasters/notesMaster1.xml" Id="R014148a7bef44127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0f1bdade2a5d45da" /><Relationship Type="http://schemas.openxmlformats.org/officeDocument/2006/relationships/notesMaster" Target="/ppt/notesMasters/notesMaster1.xml" Id="R198ce42e188c4262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dcbe14baa89a426b" /><Relationship Type="http://schemas.openxmlformats.org/officeDocument/2006/relationships/notesMaster" Target="/ppt/notesMasters/notesMaster1.xml" Id="R6ac434ab886b417c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3bf6e189314419e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45a36623bc064236" /><Relationship Type="http://schemas.openxmlformats.org/officeDocument/2006/relationships/slideLayout" Target="/ppt/slideLayouts/slideLayout1.xml" Id="R9f408f3fd263418d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f408f3fd263418d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565e13f8314390" /><Relationship Type="http://schemas.openxmlformats.org/officeDocument/2006/relationships/notesSlide" Target="/ppt/notesSlides/notesSlide1.xml" Id="R5cf5aa9acdfb4873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60dc90871a41dc" /><Relationship Type="http://schemas.openxmlformats.org/officeDocument/2006/relationships/notesSlide" Target="/ppt/notesSlides/notesSlide10.xml" Id="Rea69382545b94212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e3388eddd14f81" /><Relationship Type="http://schemas.openxmlformats.org/officeDocument/2006/relationships/notesSlide" Target="/ppt/notesSlides/notesSlide11.xml" Id="Re5da0d1963cc49a7" /></Relationships>
</file>

<file path=ppt/slides/_rels/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9ad7c104654bd5" /><Relationship Type="http://schemas.openxmlformats.org/officeDocument/2006/relationships/notesSlide" Target="/ppt/notesSlides/notesSlide12.xml" Id="R2cb47eb5d08641ab" /></Relationships>
</file>

<file path=ppt/slides/_rels/slide1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2d96846fa8455d" /><Relationship Type="http://schemas.openxmlformats.org/officeDocument/2006/relationships/notesSlide" Target="/ppt/notesSlides/notesSlide13.xml" Id="Rf8fe1b4893d4456c" /></Relationships>
</file>

<file path=ppt/slides/_rels/slide1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6dc380da1a492f" /><Relationship Type="http://schemas.openxmlformats.org/officeDocument/2006/relationships/notesSlide" Target="/ppt/notesSlides/notesSlide14.xml" Id="R1052b5f208604b89" /></Relationships>
</file>

<file path=ppt/slides/_rels/slide1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4e8d93068e4262" /><Relationship Type="http://schemas.openxmlformats.org/officeDocument/2006/relationships/notesSlide" Target="/ppt/notesSlides/notesSlide15.xml" Id="Rfd3d46cc13464a4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4128c3e7f8434f" /><Relationship Type="http://schemas.openxmlformats.org/officeDocument/2006/relationships/notesSlide" Target="/ppt/notesSlides/notesSlide2.xml" Id="R2cae72f33c8d480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dd05abf20d4bf8" /><Relationship Type="http://schemas.openxmlformats.org/officeDocument/2006/relationships/notesSlide" Target="/ppt/notesSlides/notesSlide3.xml" Id="R2e4c6e42a73142d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1b815f790e45cc" /><Relationship Type="http://schemas.openxmlformats.org/officeDocument/2006/relationships/notesSlide" Target="/ppt/notesSlides/notesSlide4.xml" Id="R4f3bfc5c075d497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8ad308bb92493e" /><Relationship Type="http://schemas.openxmlformats.org/officeDocument/2006/relationships/notesSlide" Target="/ppt/notesSlides/notesSlide5.xml" Id="R83bc45416cb145d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bff00eeb50441e" /><Relationship Type="http://schemas.openxmlformats.org/officeDocument/2006/relationships/notesSlide" Target="/ppt/notesSlides/notesSlide6.xml" Id="R24e03b6d7ff446b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16a2f9d2024bce" /><Relationship Type="http://schemas.openxmlformats.org/officeDocument/2006/relationships/notesSlide" Target="/ppt/notesSlides/notesSlide7.xml" Id="R08833151f21a4b2d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60e14b62d7499c" /><Relationship Type="http://schemas.openxmlformats.org/officeDocument/2006/relationships/notesSlide" Target="/ppt/notesSlides/notesSlide8.xml" Id="R3943b02893b44c82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d5fe488d7c47a5" /><Relationship Type="http://schemas.openxmlformats.org/officeDocument/2006/relationships/notesSlide" Target="/ppt/notesSlides/notesSlide9.xml" Id="R1cb03b7499384ed5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0B1739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3174E88E-448F-4E83-89F5-E69835C02E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23850"/>
            <a:ext cx="18097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FFFFFF"/>
                </a:solidFill>
              </a:defRPr>
            </a:pPr>
            <a:r>
              <a:rPr sz="1950" b="1">
                <a:solidFill>
                  <a:srgbClr val="FFFFFF"/>
                </a:solidFill>
              </a:rPr>
              <a:t>Kualifi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4495F1D1-C584-44F4-890E-9F4E37EFF4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38375" y="333375"/>
            <a:ext cx="123825" cy="1238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7F34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39563680-5776-48DD-9EBE-0FC02674E5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952625"/>
            <a:ext cx="9525000" cy="1143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4350" b="1">
                <a:solidFill>
                  <a:srgbClr val="FFFFFF"/>
                </a:solidFill>
              </a:defRPr>
            </a:pPr>
            <a:r>
              <a:rPr sz="4350" b="1">
                <a:solidFill>
                  <a:srgbClr val="FFFFFF"/>
                </a:solidFill>
              </a:rPr>
              <a:t>Kualifi brand system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708344A0-307A-4E1D-AAA6-0F597911B8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257550"/>
            <a:ext cx="809625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D6DDF4"/>
                </a:solidFill>
              </a:defRPr>
            </a:pPr>
            <a:r>
              <a:rPr sz="1650" b="0">
                <a:solidFill>
                  <a:srgbClr val="D6DDF4"/>
                </a:solidFill>
              </a:rPr>
              <a:t>Identity, messaging and application standards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9626804F-4E1F-4850-8C24-1FCE89BEB3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314825"/>
            <a:ext cx="3714750" cy="552450"/>
          </a:xfrm>
          <a:prstGeom xmlns:a="http://schemas.openxmlformats.org/drawingml/2006/main" prst="roundRect">
            <a:avLst>
              <a:gd name="adj" fmla="val 20690"/>
            </a:avLst>
          </a:prstGeom>
          <a:solidFill xmlns:a="http://schemas.openxmlformats.org/drawingml/2006/main">
            <a:srgbClr val="3157F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AF90D170-7D3F-4B6F-B47C-6547461931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4400550"/>
            <a:ext cx="3333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275" b="1">
                <a:solidFill>
                  <a:srgbClr val="FFFFFF"/>
                </a:solidFill>
              </a:defRPr>
            </a:pPr>
            <a:r>
              <a:rPr sz="1275" b="1">
                <a:solidFill>
                  <a:srgbClr val="FFFFFF"/>
                </a:solidFill>
              </a:rPr>
              <a:t>Making ESG readiness achievable.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06ADAD5C-7E6A-4C9D-8530-441A7C00DF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5810250"/>
            <a:ext cx="4762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050" b="0">
                <a:solidFill>
                  <a:srgbClr val="AEB9DC"/>
                </a:solidFill>
              </a:defRPr>
            </a:pPr>
            <a:r>
              <a:rPr sz="1050" b="0">
                <a:solidFill>
                  <a:srgbClr val="AEB9DC"/>
                </a:solidFill>
              </a:rPr>
              <a:t>Brand system · Version 1.3 · July 2026</a:t>
            </a:r>
          </a:p>
        </p:txBody>
      </p:sp>
    </p:spTree>
    <p:extLst>
      <p:ext uri="{BB962C8B-B14F-4D97-AF65-F5344CB8AC3E}">
        <p14:creationId xmlns:p14="http://schemas.microsoft.com/office/powerpoint/2010/main" val="498656591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F7F5E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67EDE62F-D8E4-4BCC-905F-8D6C67C404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23850"/>
            <a:ext cx="18097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0B1739"/>
                </a:solidFill>
              </a:defRPr>
            </a:pPr>
            <a:r>
              <a:rPr sz="1950" b="1">
                <a:solidFill>
                  <a:srgbClr val="0B1739"/>
                </a:solidFill>
              </a:rPr>
              <a:t>Kualifi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B2832051-06AB-47B3-9066-627F277D49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38375" y="333375"/>
            <a:ext cx="123825" cy="1238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7F34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19763C3A-ECBE-4E2A-AFAD-C8D54E1949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971550"/>
            <a:ext cx="4953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0C9B8E"/>
                </a:solidFill>
              </a:defRPr>
            </a:pPr>
            <a:r>
              <a:rPr sz="975" b="1">
                <a:solidFill>
                  <a:srgbClr val="0C9B8E"/>
                </a:solidFill>
              </a:rPr>
              <a:t>09 · BADGE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66E90441-DFE6-462A-B2C7-DB6F506DD6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409700"/>
            <a:ext cx="10287000" cy="1066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3150" b="1">
                <a:solidFill>
                  <a:srgbClr val="0B1739"/>
                </a:solidFill>
              </a:defRPr>
            </a:pPr>
            <a:r>
              <a:rPr sz="3150" b="1">
                <a:solidFill>
                  <a:srgbClr val="0B1739"/>
                </a:solidFill>
              </a:rPr>
              <a:t>Readiness must never be confused with certification.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C3709DCD-22D9-47B4-8BDA-FF97D81660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571750"/>
            <a:ext cx="933450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667085"/>
                </a:solidFill>
              </a:defRPr>
            </a:pPr>
            <a:r>
              <a:rPr sz="1500" b="0">
                <a:solidFill>
                  <a:srgbClr val="667085"/>
                </a:solidFill>
              </a:rPr>
              <a:t>Use “Kualifi Ready” only when a defined score threshold is achieved and its scope, date and method are visible.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61DCAF34-F4C3-4F87-B883-8D599F8E21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00800"/>
            <a:ext cx="400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00" b="0">
                <a:solidFill>
                  <a:srgbClr val="667085"/>
                </a:solidFill>
              </a:defRPr>
            </a:pPr>
            <a:r>
              <a:rPr sz="900" b="0">
                <a:solidFill>
                  <a:srgbClr val="667085"/>
                </a:solidFill>
              </a:rPr>
              <a:t>Making ESG readiness achievable.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E5DF9B47-8BE8-42D2-B46A-CC22FA9495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400800"/>
            <a:ext cx="5524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667085"/>
                </a:solidFill>
              </a:defRPr>
            </a:pPr>
            <a:r>
              <a:rPr sz="900" b="1">
                <a:solidFill>
                  <a:srgbClr val="667085"/>
                </a:solidFill>
              </a:rPr>
              <a:t>10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EF779404-A2E8-42F5-BB8C-F2D739E4AF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781425"/>
            <a:ext cx="4667250" cy="1219200"/>
          </a:xfrm>
          <a:prstGeom xmlns:a="http://schemas.openxmlformats.org/drawingml/2006/main" prst="roundRect">
            <a:avLst>
              <a:gd name="adj" fmla="val 9375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0C9B8E"/>
            </a:solidFill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C2A06F14-7660-484D-B5D6-D684793F4E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" y="4000500"/>
            <a:ext cx="70485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3600" b="1">
                <a:solidFill>
                  <a:srgbClr val="0C9B8E"/>
                </a:solidFill>
              </a:defRPr>
            </a:pPr>
            <a:r>
              <a:rPr sz="3600" b="1">
                <a:solidFill>
                  <a:srgbClr val="0C9B8E"/>
                </a:solidFill>
              </a:rPr>
              <a:t>✓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8643CC2E-95AA-4E82-8F6F-4C41B41371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28775" y="3943350"/>
            <a:ext cx="33337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175" b="1">
                <a:solidFill>
                  <a:srgbClr val="0B1739"/>
                </a:solidFill>
              </a:defRPr>
            </a:pPr>
            <a:r>
              <a:rPr sz="2175" b="1">
                <a:solidFill>
                  <a:srgbClr val="0B1739"/>
                </a:solidFill>
              </a:rPr>
              <a:t>Kualifi Ready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C482E46D-CE04-4750-B4D7-DBE613E632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28775" y="4381500"/>
            <a:ext cx="3333750" cy="2952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667085"/>
                </a:solidFill>
              </a:defRPr>
            </a:pPr>
            <a:r>
              <a:rPr sz="1275" b="0">
                <a:solidFill>
                  <a:srgbClr val="667085"/>
                </a:solidFill>
              </a:rPr>
              <a:t>Readiness score achieved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1458EA53-1363-41EA-9F20-96A77E9EAE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3733800"/>
            <a:ext cx="2857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A23A3A"/>
                </a:solidFill>
              </a:defRPr>
            </a:pPr>
            <a:r>
              <a:rPr sz="1125" b="1">
                <a:solidFill>
                  <a:srgbClr val="A23A3A"/>
                </a:solidFill>
              </a:rPr>
              <a:t>Never use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2A88BF34-1460-4524-A990-426D7E3006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4143375"/>
            <a:ext cx="4286250" cy="1047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0B1739"/>
                </a:solidFill>
              </a:defRPr>
            </a:pPr>
            <a:r>
              <a:rPr sz="1575" b="1">
                <a:solidFill>
                  <a:srgbClr val="0B1739"/>
                </a:solidFill>
              </a:rPr>
              <a:t>SIRIM logo inside the badge</a:t>
            </a:r>
          </a:p>
          <a:p xmlns:a="http://schemas.openxmlformats.org/drawingml/2006/main">
            <a:pPr algn="l">
              <a:defRPr sz="1575" b="1">
                <a:solidFill>
                  <a:srgbClr val="0B1739"/>
                </a:solidFill>
              </a:defRPr>
            </a:pPr>
            <a:r>
              <a:rPr sz="1575" b="1">
                <a:solidFill>
                  <a:srgbClr val="0B1739"/>
                </a:solidFill>
              </a:rPr>
              <a:t>“Certified” or “accredited”</a:t>
            </a:r>
          </a:p>
          <a:p xmlns:a="http://schemas.openxmlformats.org/drawingml/2006/main">
            <a:pPr algn="l">
              <a:defRPr sz="1575" b="1">
                <a:solidFill>
                  <a:srgbClr val="0B1739"/>
                </a:solidFill>
              </a:defRPr>
            </a:pPr>
            <a:r>
              <a:rPr sz="1575" b="1">
                <a:solidFill>
                  <a:srgbClr val="0B1739"/>
                </a:solidFill>
              </a:rPr>
              <a:t>A badge without date and scope</a:t>
            </a:r>
          </a:p>
        </p:txBody>
      </p:sp>
    </p:spTree>
    <p:extLst>
      <p:ext uri="{BB962C8B-B14F-4D97-AF65-F5344CB8AC3E}">
        <p14:creationId xmlns:p14="http://schemas.microsoft.com/office/powerpoint/2010/main" val="1029274204"/>
      </p:ext>
    </p:extLst>
  </p:cSld>
</p:sld>
</file>

<file path=ppt/slides/slide11.xml><?xml version="1.0" encoding="utf-8"?>
<p:sld xmlns:p="http://schemas.openxmlformats.org/presentationml/2006/main">
  <p:cSld>
    <p:bg>
      <p:bgPr>
        <a:solidFill xmlns:a="http://schemas.openxmlformats.org/drawingml/2006/main">
          <a:srgbClr val="F7F5E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CBDCB238-A89B-4B02-82FC-B1F0D5C9D8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23850"/>
            <a:ext cx="18097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0B1739"/>
                </a:solidFill>
              </a:defRPr>
            </a:pPr>
            <a:r>
              <a:rPr sz="1950" b="1">
                <a:solidFill>
                  <a:srgbClr val="0B1739"/>
                </a:solidFill>
              </a:rPr>
              <a:t>Kualifi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39837B86-D335-436C-A157-287336C5D8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38375" y="333375"/>
            <a:ext cx="123825" cy="1238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7F34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6FFC12EA-D885-41F3-A3E9-EDB90F8973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971550"/>
            <a:ext cx="4953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0C9B8E"/>
                </a:solidFill>
              </a:defRPr>
            </a:pPr>
            <a:r>
              <a:rPr sz="975" b="1">
                <a:solidFill>
                  <a:srgbClr val="0C9B8E"/>
                </a:solidFill>
              </a:rPr>
              <a:t>10 · PRODUCT ARCHITECTURE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80FD5D90-9ABB-4A35-A50D-792B6CC55B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409700"/>
            <a:ext cx="10287000" cy="1066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3150" b="1">
                <a:solidFill>
                  <a:srgbClr val="0B1739"/>
                </a:solidFill>
              </a:defRPr>
            </a:pPr>
            <a:r>
              <a:rPr sz="3150" b="1">
                <a:solidFill>
                  <a:srgbClr val="0B1739"/>
                </a:solidFill>
              </a:rPr>
              <a:t>The platform can grow without diluting the master brand.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D86C5096-CEA5-413C-8B69-7A3EBC10CA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571750"/>
            <a:ext cx="933450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667085"/>
                </a:solidFill>
              </a:defRPr>
            </a:pPr>
            <a:r>
              <a:rPr sz="1500" b="0">
                <a:solidFill>
                  <a:srgbClr val="667085"/>
                </a:solidFill>
              </a:rPr>
              <a:t>Use functional product labels while Kualifi remains the dominant name.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B75942B7-C3B4-475E-93B0-CD0A7D9E9D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00800"/>
            <a:ext cx="400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00" b="0">
                <a:solidFill>
                  <a:srgbClr val="667085"/>
                </a:solidFill>
              </a:defRPr>
            </a:pPr>
            <a:r>
              <a:rPr sz="900" b="0">
                <a:solidFill>
                  <a:srgbClr val="667085"/>
                </a:solidFill>
              </a:rPr>
              <a:t>Making ESG readiness achievable.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41737BB6-9F39-43D8-95F1-1CAEAC2632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400800"/>
            <a:ext cx="5524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667085"/>
                </a:solidFill>
              </a:defRPr>
            </a:pPr>
            <a:r>
              <a:rPr sz="900" b="1">
                <a:solidFill>
                  <a:srgbClr val="667085"/>
                </a:solidFill>
              </a:rPr>
              <a:t>11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621EB242-D3D2-4888-8180-391F63DF15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724275"/>
            <a:ext cx="3143250" cy="419100"/>
          </a:xfrm>
          <a:prstGeom xmlns:a="http://schemas.openxmlformats.org/drawingml/2006/main" prst="roundRect">
            <a:avLst>
              <a:gd name="adj" fmla="val 27273"/>
            </a:avLst>
          </a:prstGeom>
          <a:solidFill xmlns:a="http://schemas.openxmlformats.org/drawingml/2006/main">
            <a:srgbClr val="0B173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8A15C24B-0D14-48E6-8C0F-242D68C4AA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3762375"/>
            <a:ext cx="28765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200" b="1">
                <a:solidFill>
                  <a:srgbClr val="FFFFFF"/>
                </a:solidFill>
              </a:defRPr>
            </a:pPr>
            <a:r>
              <a:rPr sz="1200" b="1">
                <a:solidFill>
                  <a:srgbClr val="FFFFFF"/>
                </a:solidFill>
              </a:rPr>
              <a:t>Kualifi ESG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66F0D6D2-1354-480C-AE04-F824AD5625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10050" y="3724275"/>
            <a:ext cx="3143250" cy="419100"/>
          </a:xfrm>
          <a:prstGeom xmlns:a="http://schemas.openxmlformats.org/drawingml/2006/main" prst="roundRect">
            <a:avLst>
              <a:gd name="adj" fmla="val 27273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50F56525-4859-477F-A7B6-652F72B569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43400" y="3762375"/>
            <a:ext cx="28765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200" b="1">
                <a:solidFill>
                  <a:srgbClr val="0B1739"/>
                </a:solidFill>
              </a:defRPr>
            </a:pPr>
            <a:r>
              <a:rPr sz="1200" b="1">
                <a:solidFill>
                  <a:srgbClr val="0B1739"/>
                </a:solidFill>
              </a:rPr>
              <a:t>Assess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FB861BCC-5B83-4394-9E83-A9A07E1BB3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34300" y="3724275"/>
            <a:ext cx="3143250" cy="419100"/>
          </a:xfrm>
          <a:prstGeom xmlns:a="http://schemas.openxmlformats.org/drawingml/2006/main" prst="roundRect">
            <a:avLst>
              <a:gd name="adj" fmla="val 27273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38E11B28-7D83-472D-9201-AF655C5C93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7650" y="3762375"/>
            <a:ext cx="28765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200" b="1">
                <a:solidFill>
                  <a:srgbClr val="0B1739"/>
                </a:solidFill>
              </a:defRPr>
            </a:pPr>
            <a:r>
              <a:rPr sz="1200" b="1">
                <a:solidFill>
                  <a:srgbClr val="0B1739"/>
                </a:solidFill>
              </a:rPr>
              <a:t>Actions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7C8C599B-9C9F-4EFB-861B-0AA7BCBF2E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467225"/>
            <a:ext cx="3143250" cy="419100"/>
          </a:xfrm>
          <a:prstGeom xmlns:a="http://schemas.openxmlformats.org/drawingml/2006/main" prst="roundRect">
            <a:avLst>
              <a:gd name="adj" fmla="val 27273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B130B28E-9947-46BF-9952-777C830220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4505325"/>
            <a:ext cx="28765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200" b="1">
                <a:solidFill>
                  <a:srgbClr val="0B1739"/>
                </a:solidFill>
              </a:defRPr>
            </a:pPr>
            <a:r>
              <a:rPr sz="1200" b="1">
                <a:solidFill>
                  <a:srgbClr val="0B1739"/>
                </a:solidFill>
              </a:rPr>
              <a:t>Monitor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B4880F9A-E91D-47CD-8E59-1AC1A6D445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10050" y="4467225"/>
            <a:ext cx="3143250" cy="419100"/>
          </a:xfrm>
          <a:prstGeom xmlns:a="http://schemas.openxmlformats.org/drawingml/2006/main" prst="roundRect">
            <a:avLst>
              <a:gd name="adj" fmla="val 27273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214AA851-8A6D-45E6-9F4E-02AEA2C8DC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43400" y="4505325"/>
            <a:ext cx="28765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200" b="1">
                <a:solidFill>
                  <a:srgbClr val="0B1739"/>
                </a:solidFill>
              </a:defRPr>
            </a:pPr>
            <a:r>
              <a:rPr sz="1200" b="1">
                <a:solidFill>
                  <a:srgbClr val="0B1739"/>
                </a:solidFill>
              </a:rPr>
              <a:t>Reports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41362110-8949-4375-B047-390E943C59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34300" y="4467225"/>
            <a:ext cx="3143250" cy="419100"/>
          </a:xfrm>
          <a:prstGeom xmlns:a="http://schemas.openxmlformats.org/drawingml/2006/main" prst="roundRect">
            <a:avLst>
              <a:gd name="adj" fmla="val 27273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216394D3-7416-4B6E-B2A3-53D0A105FF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7650" y="4505325"/>
            <a:ext cx="28765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200" b="1">
                <a:solidFill>
                  <a:srgbClr val="0B1739"/>
                </a:solidFill>
              </a:defRPr>
            </a:pPr>
            <a:r>
              <a:rPr sz="1200" b="1">
                <a:solidFill>
                  <a:srgbClr val="0B1739"/>
                </a:solidFill>
              </a:rPr>
              <a:t>Advisory</a:t>
            </a:r>
          </a:p>
        </p:txBody>
      </p:sp>
    </p:spTree>
    <p:extLst>
      <p:ext uri="{BB962C8B-B14F-4D97-AF65-F5344CB8AC3E}">
        <p14:creationId xmlns:p14="http://schemas.microsoft.com/office/powerpoint/2010/main" val="2104414909"/>
      </p:ext>
    </p:extLst>
  </p:cSld>
</p:sld>
</file>

<file path=ppt/slides/slide12.xml><?xml version="1.0" encoding="utf-8"?>
<p:sld xmlns:p="http://schemas.openxmlformats.org/presentationml/2006/main">
  <p:cSld>
    <p:bg>
      <p:bgPr>
        <a:solidFill xmlns:a="http://schemas.openxmlformats.org/drawingml/2006/main">
          <a:srgbClr val="F7F5E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3178FAD7-FA4A-4110-B3D3-8FE949574F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23850"/>
            <a:ext cx="18097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0B1739"/>
                </a:solidFill>
              </a:defRPr>
            </a:pPr>
            <a:r>
              <a:rPr sz="1950" b="1">
                <a:solidFill>
                  <a:srgbClr val="0B1739"/>
                </a:solidFill>
              </a:rPr>
              <a:t>Kualifi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D2EB0333-6BE2-473B-8F4A-D8A83509ED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38375" y="333375"/>
            <a:ext cx="123825" cy="1238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7F34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46D63D3F-1E06-4958-81B5-31CA829AC3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971550"/>
            <a:ext cx="4953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0C9B8E"/>
                </a:solidFill>
              </a:defRPr>
            </a:pPr>
            <a:r>
              <a:rPr sz="975" b="1">
                <a:solidFill>
                  <a:srgbClr val="0C9B8E"/>
                </a:solidFill>
              </a:rPr>
              <a:t>11 · WEBSITE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5163068F-4AA2-479A-96F7-79AB5B6280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409700"/>
            <a:ext cx="10287000" cy="1066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3150" b="1">
                <a:solidFill>
                  <a:srgbClr val="0B1739"/>
                </a:solidFill>
              </a:defRPr>
            </a:pPr>
            <a:r>
              <a:rPr sz="3150" b="1">
                <a:solidFill>
                  <a:srgbClr val="0B1739"/>
                </a:solidFill>
              </a:rPr>
              <a:t>Show progress before complexity.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25727B6E-225F-4895-9AEE-D59FEDBE63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571750"/>
            <a:ext cx="933450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667085"/>
                </a:solidFill>
              </a:defRPr>
            </a:pPr>
            <a:r>
              <a:rPr sz="1500" b="0">
                <a:solidFill>
                  <a:srgbClr val="667085"/>
                </a:solidFill>
              </a:rPr>
              <a:t>An expressive SaaS experience uses real product views, plain-language walkthroughs and visible next actions.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9CCE8FD9-D21B-4B98-99EA-33F4BDCF87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00800"/>
            <a:ext cx="400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00" b="0">
                <a:solidFill>
                  <a:srgbClr val="667085"/>
                </a:solidFill>
              </a:defRPr>
            </a:pPr>
            <a:r>
              <a:rPr sz="900" b="0">
                <a:solidFill>
                  <a:srgbClr val="667085"/>
                </a:solidFill>
              </a:rPr>
              <a:t>Making ESG readiness achievable.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48C067DB-6F2E-4981-9631-454196EB84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400800"/>
            <a:ext cx="5524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667085"/>
                </a:solidFill>
              </a:defRPr>
            </a:pPr>
            <a:r>
              <a:rPr sz="900" b="1">
                <a:solidFill>
                  <a:srgbClr val="667085"/>
                </a:solidFill>
              </a:rPr>
              <a:t>12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9974A338-2683-4ED5-9635-317F368B19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571875"/>
            <a:ext cx="10287000" cy="2190750"/>
          </a:xfrm>
          <a:prstGeom xmlns:a="http://schemas.openxmlformats.org/drawingml/2006/main" prst="roundRect">
            <a:avLst>
              <a:gd name="adj" fmla="val 5217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DE3F0"/>
            </a:solidFill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529630FA-D8A0-4DAC-81A6-169A81D68E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0125" y="3857625"/>
            <a:ext cx="6191250" cy="619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925" b="1">
                <a:solidFill>
                  <a:srgbClr val="0B1739"/>
                </a:solidFill>
              </a:defRPr>
            </a:pPr>
            <a:r>
              <a:rPr sz="2925" b="1">
                <a:solidFill>
                  <a:srgbClr val="0B1739"/>
                </a:solidFill>
              </a:rPr>
              <a:t>Making ESG readiness achievable.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D0125D19-1FB1-4F34-9F42-C17E6EEC04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" y="4552950"/>
            <a:ext cx="58102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667085"/>
                </a:solidFill>
              </a:defRPr>
            </a:pPr>
            <a:r>
              <a:rPr sz="1425" b="0">
                <a:solidFill>
                  <a:srgbClr val="667085"/>
                </a:solidFill>
              </a:rPr>
              <a:t>Understand what is required, see what needs attention and keep your business ready.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F4F886AC-C00D-4431-8E93-A04379AB72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39100" y="4448175"/>
            <a:ext cx="2381250" cy="571500"/>
          </a:xfrm>
          <a:prstGeom xmlns:a="http://schemas.openxmlformats.org/drawingml/2006/main" prst="roundRect">
            <a:avLst>
              <a:gd name="adj" fmla="val 20000"/>
            </a:avLst>
          </a:prstGeom>
          <a:solidFill xmlns:a="http://schemas.openxmlformats.org/drawingml/2006/main">
            <a:srgbClr val="3157F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D9272161-994E-4DE3-A329-E86316DF45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0" y="4543425"/>
            <a:ext cx="20764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200" b="1">
                <a:solidFill>
                  <a:srgbClr val="FFFFFF"/>
                </a:solidFill>
              </a:defRPr>
            </a:pPr>
            <a:r>
              <a:rPr sz="1200" b="1">
                <a:solidFill>
                  <a:srgbClr val="FFFFFF"/>
                </a:solidFill>
              </a:rPr>
              <a:t>Start your assessment</a:t>
            </a:r>
          </a:p>
        </p:txBody>
      </p:sp>
    </p:spTree>
    <p:extLst>
      <p:ext uri="{BB962C8B-B14F-4D97-AF65-F5344CB8AC3E}">
        <p14:creationId xmlns:p14="http://schemas.microsoft.com/office/powerpoint/2010/main" val="1251821588"/>
      </p:ext>
    </p:extLst>
  </p:cSld>
</p:sld>
</file>

<file path=ppt/slides/slide13.xml><?xml version="1.0" encoding="utf-8"?>
<p:sld xmlns:p="http://schemas.openxmlformats.org/presentationml/2006/main">
  <p:cSld>
    <p:bg>
      <p:bgPr>
        <a:solidFill xmlns:a="http://schemas.openxmlformats.org/drawingml/2006/main">
          <a:srgbClr val="F7F5E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DF34425E-199B-492E-B51D-6E8172D2DA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23850"/>
            <a:ext cx="18097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0B1739"/>
                </a:solidFill>
              </a:defRPr>
            </a:pPr>
            <a:r>
              <a:rPr sz="1950" b="1">
                <a:solidFill>
                  <a:srgbClr val="0B1739"/>
                </a:solidFill>
              </a:rPr>
              <a:t>Kualifi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591EEEB3-48B2-4811-82E2-0C58F0D0C9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38375" y="333375"/>
            <a:ext cx="123825" cy="1238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7F34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D8BD9800-4532-4199-8E4A-B867F41CF4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971550"/>
            <a:ext cx="4953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0C9B8E"/>
                </a:solidFill>
              </a:defRPr>
            </a:pPr>
            <a:r>
              <a:rPr sz="975" b="1">
                <a:solidFill>
                  <a:srgbClr val="0C9B8E"/>
                </a:solidFill>
              </a:rPr>
              <a:t>12 · DOCUMENTS AND DECKS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96833CAE-197D-49C4-ACFA-EE50E743F6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409700"/>
            <a:ext cx="10287000" cy="1066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3150" b="1">
                <a:solidFill>
                  <a:srgbClr val="0B1739"/>
                </a:solidFill>
              </a:defRPr>
            </a:pPr>
            <a:r>
              <a:rPr sz="3150" b="1">
                <a:solidFill>
                  <a:srgbClr val="0B1739"/>
                </a:solidFill>
              </a:rPr>
              <a:t>Consistency makes Kualifi easier to trust.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7349BC0C-3FAD-4145-9996-AB812E486A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571750"/>
            <a:ext cx="933450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667085"/>
                </a:solidFill>
              </a:defRPr>
            </a:pPr>
            <a:r>
              <a:rPr sz="1500" b="0">
                <a:solidFill>
                  <a:srgbClr val="667085"/>
                </a:solidFill>
              </a:rPr>
              <a:t>A4 documents use strong hierarchy and evidence context. Slides use one claim, large type and restrained accents.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00A06BB4-6177-4332-ABF6-3021033087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00800"/>
            <a:ext cx="400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00" b="0">
                <a:solidFill>
                  <a:srgbClr val="667085"/>
                </a:solidFill>
              </a:defRPr>
            </a:pPr>
            <a:r>
              <a:rPr sz="900" b="0">
                <a:solidFill>
                  <a:srgbClr val="667085"/>
                </a:solidFill>
              </a:rPr>
              <a:t>Making ESG readiness achievable.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E910250C-CFAF-4188-BF25-A55F789989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400800"/>
            <a:ext cx="5524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667085"/>
                </a:solidFill>
              </a:defRPr>
            </a:pPr>
            <a:r>
              <a:rPr sz="900" b="1">
                <a:solidFill>
                  <a:srgbClr val="667085"/>
                </a:solidFill>
              </a:rPr>
              <a:t>13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56FCF248-B5EA-4A3E-A4A6-944139A95A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724275"/>
            <a:ext cx="2381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0C9B8E"/>
                </a:solidFill>
              </a:defRPr>
            </a:pPr>
            <a:r>
              <a:rPr sz="975" b="1">
                <a:solidFill>
                  <a:srgbClr val="0C9B8E"/>
                </a:solidFill>
              </a:rPr>
              <a:t>DOCUMENTS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5D860F1B-FE5E-40F5-ADE3-50AB25142B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114800"/>
            <a:ext cx="4000500" cy="1047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0B1739"/>
                </a:solidFill>
              </a:defRPr>
            </a:pPr>
            <a:r>
              <a:rPr sz="1725" b="1">
                <a:solidFill>
                  <a:srgbClr val="0B1739"/>
                </a:solidFill>
              </a:rPr>
              <a:t>A4 · Aptos fallback</a:t>
            </a:r>
          </a:p>
          <a:p xmlns:a="http://schemas.openxmlformats.org/drawingml/2006/main">
            <a:pPr algn="l">
              <a:defRPr sz="1725" b="1">
                <a:solidFill>
                  <a:srgbClr val="0B1739"/>
                </a:solidFill>
              </a:defRPr>
            </a:pPr>
            <a:r>
              <a:rPr sz="1725" b="1">
                <a:solidFill>
                  <a:srgbClr val="0B1739"/>
                </a:solidFill>
              </a:rPr>
              <a:t>10.5 pt body</a:t>
            </a:r>
          </a:p>
          <a:p xmlns:a="http://schemas.openxmlformats.org/drawingml/2006/main">
            <a:pPr algn="l">
              <a:defRPr sz="1725" b="1">
                <a:solidFill>
                  <a:srgbClr val="0B1739"/>
                </a:solidFill>
              </a:defRPr>
            </a:pPr>
            <a:r>
              <a:rPr sz="1725" b="1">
                <a:solidFill>
                  <a:srgbClr val="0B1739"/>
                </a:solidFill>
              </a:rPr>
              <a:t>Methodology beside results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B96B6AE3-85B6-45DD-8470-EDF4E24B6D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3724275"/>
            <a:ext cx="2381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0C9B8E"/>
                </a:solidFill>
              </a:defRPr>
            </a:pPr>
            <a:r>
              <a:rPr sz="975" b="1">
                <a:solidFill>
                  <a:srgbClr val="0C9B8E"/>
                </a:solidFill>
              </a:rPr>
              <a:t>PRESENTATIONS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07042DBA-A81E-4A8C-8279-B6178C186D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4114800"/>
            <a:ext cx="4095750" cy="1047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0B1739"/>
                </a:solidFill>
              </a:defRPr>
            </a:pPr>
            <a:r>
              <a:rPr sz="1725" b="1">
                <a:solidFill>
                  <a:srgbClr val="0B1739"/>
                </a:solidFill>
              </a:rPr>
              <a:t>16:9 · takeaway titles</a:t>
            </a:r>
          </a:p>
          <a:p xmlns:a="http://schemas.openxmlformats.org/drawingml/2006/main">
            <a:pPr algn="l">
              <a:defRPr sz="1725" b="1">
                <a:solidFill>
                  <a:srgbClr val="0B1739"/>
                </a:solidFill>
              </a:defRPr>
            </a:pPr>
            <a:r>
              <a:rPr sz="1725" b="1">
                <a:solidFill>
                  <a:srgbClr val="0B1739"/>
                </a:solidFill>
              </a:rPr>
              <a:t>One claim per slide</a:t>
            </a:r>
          </a:p>
          <a:p xmlns:a="http://schemas.openxmlformats.org/drawingml/2006/main">
            <a:pPr algn="l">
              <a:defRPr sz="1725" b="1">
                <a:solidFill>
                  <a:srgbClr val="0B1739"/>
                </a:solidFill>
              </a:defRPr>
            </a:pPr>
            <a:r>
              <a:rPr sz="1725" b="1">
                <a:solidFill>
                  <a:srgbClr val="0B1739"/>
                </a:solidFill>
              </a:rPr>
              <a:t>No dense dashboards</a:t>
            </a:r>
          </a:p>
        </p:txBody>
      </p:sp>
    </p:spTree>
    <p:extLst>
      <p:ext uri="{BB962C8B-B14F-4D97-AF65-F5344CB8AC3E}">
        <p14:creationId xmlns:p14="http://schemas.microsoft.com/office/powerpoint/2010/main" val="387333441"/>
      </p:ext>
    </p:extLst>
  </p:cSld>
</p:sld>
</file>

<file path=ppt/slides/slide14.xml><?xml version="1.0" encoding="utf-8"?>
<p:sld xmlns:p="http://schemas.openxmlformats.org/presentationml/2006/main">
  <p:cSld>
    <p:bg>
      <p:bgPr>
        <a:solidFill xmlns:a="http://schemas.openxmlformats.org/drawingml/2006/main">
          <a:srgbClr val="0B1739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07D1A0C2-40D7-437E-BC07-199ED8ABBF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23850"/>
            <a:ext cx="18097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FFFFFF"/>
                </a:solidFill>
              </a:defRPr>
            </a:pPr>
            <a:r>
              <a:rPr sz="1950" b="1">
                <a:solidFill>
                  <a:srgbClr val="FFFFFF"/>
                </a:solidFill>
              </a:rPr>
              <a:t>Kualifi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805DAA58-9DDE-424C-8FC9-C679954A45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38375" y="333375"/>
            <a:ext cx="123825" cy="1238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7F34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3361592F-BC18-4D47-AACC-F3A64CCC1C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971550"/>
            <a:ext cx="4953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B7F34A"/>
                </a:solidFill>
              </a:defRPr>
            </a:pPr>
            <a:r>
              <a:rPr sz="975" b="1">
                <a:solidFill>
                  <a:srgbClr val="B7F34A"/>
                </a:solidFill>
              </a:rPr>
              <a:t>13 · LEGAL CLARITY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EF5073FB-4EEE-4EAD-A684-DF6A13C2E6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409700"/>
            <a:ext cx="10287000" cy="1066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3150" b="1">
                <a:solidFill>
                  <a:srgbClr val="FFFFFF"/>
                </a:solidFill>
              </a:defRPr>
            </a:pPr>
            <a:r>
              <a:rPr sz="3150" b="1">
                <a:solidFill>
                  <a:srgbClr val="FFFFFF"/>
                </a:solidFill>
              </a:rPr>
              <a:t>Kualifi prepares. Independent bodies certify.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A33650F0-2D27-42D9-843A-8B37378189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571750"/>
            <a:ext cx="933450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D8DEF0"/>
                </a:solidFill>
              </a:defRPr>
            </a:pPr>
            <a:r>
              <a:rPr sz="1500" b="0">
                <a:solidFill>
                  <a:srgbClr val="D8DEF0"/>
                </a:solidFill>
              </a:rPr>
              <a:t>Approved interim disclaimer: Kualifi is an independent ESG readiness platform. A Kualifi readiness score is not certification, and Kualifi does not award or guarantee certification.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684223B3-A126-4FAE-BEE1-B593793F8B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00800"/>
            <a:ext cx="400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00" b="0">
                <a:solidFill>
                  <a:srgbClr val="CFD7F3"/>
                </a:solidFill>
              </a:defRPr>
            </a:pPr>
            <a:r>
              <a:rPr sz="900" b="0">
                <a:solidFill>
                  <a:srgbClr val="CFD7F3"/>
                </a:solidFill>
              </a:rPr>
              <a:t>Making ESG readiness achievable.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FD083B1B-FD4E-4296-BECD-883AA95525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400800"/>
            <a:ext cx="5524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CFD7F3"/>
                </a:solidFill>
              </a:defRPr>
            </a:pPr>
            <a:r>
              <a:rPr sz="900" b="1">
                <a:solidFill>
                  <a:srgbClr val="CFD7F3"/>
                </a:solidFill>
              </a:rPr>
              <a:t>14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69E51A07-F2E8-4ECD-AEA6-7854D38536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191000"/>
            <a:ext cx="24765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B7F34A"/>
                </a:solidFill>
              </a:defRPr>
            </a:pPr>
            <a:r>
              <a:rPr sz="975" b="1">
                <a:solidFill>
                  <a:srgbClr val="B7F34A"/>
                </a:solidFill>
              </a:rPr>
              <a:t>STANDARD REFERENCE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DDB55F51-0B63-461E-8D54-3F1379FBD9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572000"/>
            <a:ext cx="962025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FFFFFF"/>
                </a:solidFill>
              </a:defRPr>
            </a:pPr>
            <a:r>
              <a:rPr sz="1800" b="1">
                <a:solidFill>
                  <a:srgbClr val="FFFFFF"/>
                </a:solidFill>
              </a:rPr>
              <a:t>Malaysia’s national ESG standard</a:t>
            </a:r>
          </a:p>
          <a:p xmlns:a="http://schemas.openxmlformats.org/drawingml/2006/main">
            <a:pPr algn="l">
              <a:defRPr sz="1800" b="1">
                <a:solidFill>
                  <a:srgbClr val="FFFFFF"/>
                </a:solidFill>
              </a:defRPr>
            </a:pPr>
            <a:r>
              <a:rPr sz="1800" b="1">
                <a:solidFill>
                  <a:srgbClr val="FFFFFF"/>
                </a:solidFill>
              </a:rPr>
              <a:t>Full designation is named publicly only once permission is granted — see brand guidelines section 8</a:t>
            </a:r>
          </a:p>
        </p:txBody>
      </p:sp>
    </p:spTree>
    <p:extLst>
      <p:ext uri="{BB962C8B-B14F-4D97-AF65-F5344CB8AC3E}">
        <p14:creationId xmlns:p14="http://schemas.microsoft.com/office/powerpoint/2010/main" val="612894193"/>
      </p:ext>
    </p:extLst>
  </p:cSld>
</p:sld>
</file>

<file path=ppt/slides/slide15.xml><?xml version="1.0" encoding="utf-8"?>
<p:sld xmlns:p="http://schemas.openxmlformats.org/presentationml/2006/main">
  <p:cSld>
    <p:bg>
      <p:bgPr>
        <a:solidFill xmlns:a="http://schemas.openxmlformats.org/drawingml/2006/main">
          <a:srgbClr val="F7F5E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E17CD8F0-052C-4036-B1DA-36262D8DC7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23850"/>
            <a:ext cx="18097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0B1739"/>
                </a:solidFill>
              </a:defRPr>
            </a:pPr>
            <a:r>
              <a:rPr sz="1950" b="1">
                <a:solidFill>
                  <a:srgbClr val="0B1739"/>
                </a:solidFill>
              </a:rPr>
              <a:t>Kualifi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4CB52DF6-642D-4E9B-AF20-4845F06D93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38375" y="333375"/>
            <a:ext cx="123825" cy="1238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7F34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637F3F4C-A61D-4915-8FAC-6E777CC4E0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971550"/>
            <a:ext cx="4953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0C9B8E"/>
                </a:solidFill>
              </a:defRPr>
            </a:pPr>
            <a:r>
              <a:rPr sz="975" b="1">
                <a:solidFill>
                  <a:srgbClr val="0C9B8E"/>
                </a:solidFill>
              </a:rPr>
              <a:t>14 · GOVERNANCE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27B44325-58D5-418F-AE8E-60A8660E45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409700"/>
            <a:ext cx="10287000" cy="1066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3150" b="1">
                <a:solidFill>
                  <a:srgbClr val="0B1739"/>
                </a:solidFill>
              </a:defRPr>
            </a:pPr>
            <a:r>
              <a:rPr sz="3150" b="1">
                <a:solidFill>
                  <a:srgbClr val="0B1739"/>
                </a:solidFill>
              </a:rPr>
              <a:t>Protect the promise as the platform grows.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DEB78CD7-57A9-4819-ADCF-36C4A30A08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571750"/>
            <a:ext cx="933450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667085"/>
                </a:solidFill>
              </a:defRPr>
            </a:pPr>
            <a:r>
              <a:rPr sz="1500" b="0">
                <a:solidFill>
                  <a:srgbClr val="667085"/>
                </a:solidFill>
              </a:rPr>
              <a:t>One owner should approve marks, badge claims, templates and public certification wording.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D27A7D65-5976-4F59-A851-922EB0F058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00800"/>
            <a:ext cx="400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00" b="0">
                <a:solidFill>
                  <a:srgbClr val="667085"/>
                </a:solidFill>
              </a:defRPr>
            </a:pPr>
            <a:r>
              <a:rPr sz="900" b="0">
                <a:solidFill>
                  <a:srgbClr val="667085"/>
                </a:solidFill>
              </a:rPr>
              <a:t>Making ESG readiness achievable.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E044A4DF-CA02-498A-8747-9B5C05A51B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400800"/>
            <a:ext cx="5524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667085"/>
                </a:solidFill>
              </a:defRPr>
            </a:pPr>
            <a:r>
              <a:rPr sz="900" b="1">
                <a:solidFill>
                  <a:srgbClr val="667085"/>
                </a:solidFill>
              </a:rPr>
              <a:t>15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9F8508CE-8941-44BD-B2A0-F2BB004CBC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810000"/>
            <a:ext cx="2857500" cy="419100"/>
          </a:xfrm>
          <a:prstGeom xmlns:a="http://schemas.openxmlformats.org/drawingml/2006/main" prst="roundRect">
            <a:avLst>
              <a:gd name="adj" fmla="val 27273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FC3F0B4E-AF65-4BCC-B713-649DA9679D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3848100"/>
            <a:ext cx="25908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200" b="1">
                <a:solidFill>
                  <a:srgbClr val="0B1739"/>
                </a:solidFill>
              </a:defRPr>
            </a:pPr>
            <a:r>
              <a:rPr sz="1200" b="1">
                <a:solidFill>
                  <a:srgbClr val="0B1739"/>
                </a:solidFill>
              </a:rPr>
              <a:t>Use master assets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36042A6F-95F0-4005-9119-3FA30652A7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14750" y="3810000"/>
            <a:ext cx="2857500" cy="419100"/>
          </a:xfrm>
          <a:prstGeom xmlns:a="http://schemas.openxmlformats.org/drawingml/2006/main" prst="roundRect">
            <a:avLst>
              <a:gd name="adj" fmla="val 27273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79326946-8760-42AE-835E-1C4BDC90CE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48100" y="3848100"/>
            <a:ext cx="25908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200" b="1">
                <a:solidFill>
                  <a:srgbClr val="0B1739"/>
                </a:solidFill>
              </a:defRPr>
            </a:pPr>
            <a:r>
              <a:rPr sz="1200" b="1">
                <a:solidFill>
                  <a:srgbClr val="0B1739"/>
                </a:solidFill>
              </a:rPr>
              <a:t>Review claims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C90A5556-1A95-4F83-A6C8-0CE417FCD5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43700" y="3810000"/>
            <a:ext cx="2857500" cy="419100"/>
          </a:xfrm>
          <a:prstGeom xmlns:a="http://schemas.openxmlformats.org/drawingml/2006/main" prst="roundRect">
            <a:avLst>
              <a:gd name="adj" fmla="val 27273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66951206-9348-408B-99EA-047D71AF18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77050" y="3848100"/>
            <a:ext cx="25908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200" b="1">
                <a:solidFill>
                  <a:srgbClr val="0B1739"/>
                </a:solidFill>
              </a:defRPr>
            </a:pPr>
            <a:r>
              <a:rPr sz="1200" b="1">
                <a:solidFill>
                  <a:srgbClr val="0B1739"/>
                </a:solidFill>
              </a:rPr>
              <a:t>Update annually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2E536BC0-805E-4187-A650-B67D9436F6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334000"/>
            <a:ext cx="28575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3157F6"/>
                </a:solidFill>
              </a:defRPr>
            </a:pPr>
            <a:r>
              <a:rPr sz="1650" b="1">
                <a:solidFill>
                  <a:srgbClr val="3157F6"/>
                </a:solidFill>
              </a:rPr>
              <a:t>kualifi.com</a:t>
            </a:r>
          </a:p>
        </p:txBody>
      </p:sp>
    </p:spTree>
    <p:extLst>
      <p:ext uri="{BB962C8B-B14F-4D97-AF65-F5344CB8AC3E}">
        <p14:creationId xmlns:p14="http://schemas.microsoft.com/office/powerpoint/2010/main" val="1516043986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F7F5E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5BB2CA09-8320-4A0E-9DFE-4E31FB53F1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23850"/>
            <a:ext cx="18097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0B1739"/>
                </a:solidFill>
              </a:defRPr>
            </a:pPr>
            <a:r>
              <a:rPr sz="1950" b="1">
                <a:solidFill>
                  <a:srgbClr val="0B1739"/>
                </a:solidFill>
              </a:rPr>
              <a:t>Kualifi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CC1FFE6D-FC30-47E2-921D-3E45CE23EC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38375" y="333375"/>
            <a:ext cx="123825" cy="1238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7F34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34E44574-647E-45E2-A0DD-14A2586F48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971550"/>
            <a:ext cx="4953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0C9B8E"/>
                </a:solidFill>
              </a:defRPr>
            </a:pPr>
            <a:r>
              <a:rPr sz="975" b="1">
                <a:solidFill>
                  <a:srgbClr val="0C9B8E"/>
                </a:solidFill>
              </a:rPr>
              <a:t>01 · FOUNDATION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C264F906-0151-4051-A4C3-8B1D31127D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409700"/>
            <a:ext cx="10287000" cy="1066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3150" b="1">
                <a:solidFill>
                  <a:srgbClr val="0B1739"/>
                </a:solidFill>
              </a:defRPr>
            </a:pPr>
            <a:r>
              <a:rPr sz="3150" b="1">
                <a:solidFill>
                  <a:srgbClr val="0B1739"/>
                </a:solidFill>
              </a:rPr>
              <a:t>We make ESG readiness achievable.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4895A6DD-2AA6-49DC-BF41-F44D56E9C8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571750"/>
            <a:ext cx="933450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667085"/>
                </a:solidFill>
              </a:defRPr>
            </a:pPr>
            <a:r>
              <a:rPr sz="1500" b="0">
                <a:solidFill>
                  <a:srgbClr val="667085"/>
                </a:solidFill>
              </a:rPr>
              <a:t>Kualifi helps SMEs prepare, improve and stay ready without navigating complex requirements alone.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1BA7C9D8-FCDE-49F3-BDA7-07F69B1FEB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00800"/>
            <a:ext cx="400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00" b="0">
                <a:solidFill>
                  <a:srgbClr val="667085"/>
                </a:solidFill>
              </a:defRPr>
            </a:pPr>
            <a:r>
              <a:rPr sz="900" b="0">
                <a:solidFill>
                  <a:srgbClr val="667085"/>
                </a:solidFill>
              </a:rPr>
              <a:t>Making ESG readiness achievable.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495121AA-8059-4E71-95DF-6C4D6F66B5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400800"/>
            <a:ext cx="5524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667085"/>
                </a:solidFill>
              </a:defRPr>
            </a:pPr>
            <a:r>
              <a:rPr sz="900" b="1">
                <a:solidFill>
                  <a:srgbClr val="667085"/>
                </a:solidFill>
              </a:rPr>
              <a:t>02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A41C96C9-96CF-4882-B285-527A033332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714750"/>
            <a:ext cx="20002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0C9B8E"/>
                </a:solidFill>
              </a:defRPr>
            </a:pPr>
            <a:r>
              <a:rPr sz="975" b="1">
                <a:solidFill>
                  <a:srgbClr val="0C9B8E"/>
                </a:solidFill>
              </a:rPr>
              <a:t>PURPOSE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7029AEEF-0AA7-4C79-B20E-7D6073E90D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048125"/>
            <a:ext cx="4476750" cy="857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100" b="1">
                <a:solidFill>
                  <a:srgbClr val="0B1739"/>
                </a:solidFill>
              </a:defRPr>
            </a:pPr>
            <a:r>
              <a:rPr sz="2100" b="1">
                <a:solidFill>
                  <a:srgbClr val="0B1739"/>
                </a:solidFill>
              </a:rPr>
              <a:t>Ease the path for SMEs to compete and grow.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9FB9CC93-6433-469A-88C9-B34413402C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3714750"/>
            <a:ext cx="20002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0C9B8E"/>
                </a:solidFill>
              </a:defRPr>
            </a:pPr>
            <a:r>
              <a:rPr sz="975" b="1">
                <a:solidFill>
                  <a:srgbClr val="0C9B8E"/>
                </a:solidFill>
              </a:rPr>
              <a:t>PROMISE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A97F6E52-D249-407B-B523-E2C3D8F79B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4048125"/>
            <a:ext cx="4762500" cy="857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100" b="1">
                <a:solidFill>
                  <a:srgbClr val="0B1739"/>
                </a:solidFill>
              </a:defRPr>
            </a:pPr>
            <a:r>
              <a:rPr sz="2100" b="1">
                <a:solidFill>
                  <a:srgbClr val="0B1739"/>
                </a:solidFill>
              </a:rPr>
              <a:t>Simpler, more affordable and easier to maintain.</a:t>
            </a:r>
          </a:p>
        </p:txBody>
      </p:sp>
    </p:spTree>
    <p:extLst>
      <p:ext uri="{BB962C8B-B14F-4D97-AF65-F5344CB8AC3E}">
        <p14:creationId xmlns:p14="http://schemas.microsoft.com/office/powerpoint/2010/main" val="1095306209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F7F5E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7DBB07FD-E39E-4C68-B1F1-AD6523BD82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23850"/>
            <a:ext cx="18097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0B1739"/>
                </a:solidFill>
              </a:defRPr>
            </a:pPr>
            <a:r>
              <a:rPr sz="1950" b="1">
                <a:solidFill>
                  <a:srgbClr val="0B1739"/>
                </a:solidFill>
              </a:rPr>
              <a:t>Kualifi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3EAC6F88-0705-46B9-94D1-245CA29E10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38375" y="333375"/>
            <a:ext cx="123825" cy="1238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7F34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D4AA2003-E719-44F2-8AFF-AAEA55C454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971550"/>
            <a:ext cx="4953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0C9B8E"/>
                </a:solidFill>
              </a:defRPr>
            </a:pPr>
            <a:r>
              <a:rPr sz="975" b="1">
                <a:solidFill>
                  <a:srgbClr val="0C9B8E"/>
                </a:solidFill>
              </a:rPr>
              <a:t>02 · POSITIONING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41AACCFA-1D47-42E7-A45D-902C82388E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409700"/>
            <a:ext cx="10287000" cy="1066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3150" b="1">
                <a:solidFill>
                  <a:srgbClr val="0B1739"/>
                </a:solidFill>
              </a:defRPr>
            </a:pPr>
            <a:r>
              <a:rPr sz="3150" b="1">
                <a:solidFill>
                  <a:srgbClr val="0B1739"/>
                </a:solidFill>
              </a:rPr>
              <a:t>A practical platform—not another pile of documents.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F8E8609A-4087-4D6A-8C4A-B1E8D1E672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571750"/>
            <a:ext cx="933450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667085"/>
                </a:solidFill>
              </a:defRPr>
            </a:pPr>
            <a:r>
              <a:rPr sz="1500" b="0">
                <a:solidFill>
                  <a:srgbClr val="667085"/>
                </a:solidFill>
              </a:rPr>
              <a:t>Kualifi translates requirements into guided decisions, actions, evidence and monitoring.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0789A084-3E71-4FFC-8BC2-78C78FF074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00800"/>
            <a:ext cx="400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00" b="0">
                <a:solidFill>
                  <a:srgbClr val="667085"/>
                </a:solidFill>
              </a:defRPr>
            </a:pPr>
            <a:r>
              <a:rPr sz="900" b="0">
                <a:solidFill>
                  <a:srgbClr val="667085"/>
                </a:solidFill>
              </a:rPr>
              <a:t>Making ESG readiness achievable.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8B834B1D-CB4E-4D14-956D-2D1CA87F07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400800"/>
            <a:ext cx="5524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667085"/>
                </a:solidFill>
              </a:defRPr>
            </a:pPr>
            <a:r>
              <a:rPr sz="900" b="1">
                <a:solidFill>
                  <a:srgbClr val="667085"/>
                </a:solidFill>
              </a:rPr>
              <a:t>03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54CA3CF1-BB73-498F-A033-7344DD6C87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676650"/>
            <a:ext cx="2381250" cy="1447800"/>
          </a:xfrm>
          <a:prstGeom xmlns:a="http://schemas.openxmlformats.org/drawingml/2006/main" prst="roundRect">
            <a:avLst>
              <a:gd name="adj" fmla="val 7895"/>
            </a:avLst>
          </a:prstGeom>
          <a:solidFill xmlns:a="http://schemas.openxmlformats.org/drawingml/2006/main">
            <a:srgbClr val="0B173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3C30D801-0A60-4660-841D-D003F48525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3829050"/>
            <a:ext cx="476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B7F34A"/>
                </a:solidFill>
              </a:defRPr>
            </a:pPr>
            <a:r>
              <a:rPr sz="1050" b="1">
                <a:solidFill>
                  <a:srgbClr val="B7F34A"/>
                </a:solidFill>
              </a:rPr>
              <a:t>01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4E45CA33-8F16-48EE-8FF2-34404E66B0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4191000"/>
            <a:ext cx="20002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FFFFFF"/>
                </a:solidFill>
              </a:defRPr>
            </a:pPr>
            <a:r>
              <a:rPr sz="1875" b="1">
                <a:solidFill>
                  <a:srgbClr val="FFFFFF"/>
                </a:solidFill>
              </a:rPr>
              <a:t>Assess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DDF65183-402D-4690-A50A-800A65F42E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4619625"/>
            <a:ext cx="1952625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DDE3F0"/>
                </a:solidFill>
              </a:defRPr>
            </a:pPr>
            <a:r>
              <a:rPr sz="1200" b="0">
                <a:solidFill>
                  <a:srgbClr val="DDE3F0"/>
                </a:solidFill>
              </a:rPr>
              <a:t>Understand the current position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D4E58E1F-BB0F-4732-8487-D6008B92B2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00425" y="3676650"/>
            <a:ext cx="2381250" cy="1447800"/>
          </a:xfrm>
          <a:prstGeom xmlns:a="http://schemas.openxmlformats.org/drawingml/2006/main" prst="roundRect">
            <a:avLst>
              <a:gd name="adj" fmla="val 7895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DE3F0"/>
            </a:solidFill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C48E8DF7-3D8E-4A1B-B392-43E5348A33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90925" y="3829050"/>
            <a:ext cx="476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3157F6"/>
                </a:solidFill>
              </a:defRPr>
            </a:pPr>
            <a:r>
              <a:rPr sz="1050" b="1">
                <a:solidFill>
                  <a:srgbClr val="3157F6"/>
                </a:solidFill>
              </a:rPr>
              <a:t>02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B9938EEF-E8B0-4773-9CE9-D8A7737BDA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90925" y="4191000"/>
            <a:ext cx="20002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0B1739"/>
                </a:solidFill>
              </a:defRPr>
            </a:pPr>
            <a:r>
              <a:rPr sz="1875" b="1">
                <a:solidFill>
                  <a:srgbClr val="0B1739"/>
                </a:solidFill>
              </a:rPr>
              <a:t>Act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2CFB8C0C-2563-4CEF-B52E-FC5158DFE7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90925" y="4619625"/>
            <a:ext cx="1952625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667085"/>
                </a:solidFill>
              </a:defRPr>
            </a:pPr>
            <a:r>
              <a:rPr sz="1200" b="0">
                <a:solidFill>
                  <a:srgbClr val="667085"/>
                </a:solidFill>
              </a:rPr>
              <a:t>Prioritise and close gaps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31840FD1-3841-42A6-A63B-948BDA0378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15050" y="3676650"/>
            <a:ext cx="2381250" cy="1447800"/>
          </a:xfrm>
          <a:prstGeom xmlns:a="http://schemas.openxmlformats.org/drawingml/2006/main" prst="roundRect">
            <a:avLst>
              <a:gd name="adj" fmla="val 7895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DE3F0"/>
            </a:solidFill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CFC0C66D-AF78-4A66-8FC1-3820E778A3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05550" y="3829050"/>
            <a:ext cx="476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3157F6"/>
                </a:solidFill>
              </a:defRPr>
            </a:pPr>
            <a:r>
              <a:rPr sz="1050" b="1">
                <a:solidFill>
                  <a:srgbClr val="3157F6"/>
                </a:solidFill>
              </a:rPr>
              <a:t>03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0052B8ED-5686-43ED-83E8-F05F135C8F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05550" y="4191000"/>
            <a:ext cx="20002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0B1739"/>
                </a:solidFill>
              </a:defRPr>
            </a:pPr>
            <a:r>
              <a:rPr sz="1875" b="1">
                <a:solidFill>
                  <a:srgbClr val="0B1739"/>
                </a:solidFill>
              </a:rPr>
              <a:t>Monitor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0593110A-4BD8-4865-BC1E-760D86E0C6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05550" y="4619625"/>
            <a:ext cx="1952625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667085"/>
                </a:solidFill>
              </a:defRPr>
            </a:pPr>
            <a:r>
              <a:rPr sz="1200" b="0">
                <a:solidFill>
                  <a:srgbClr val="667085"/>
                </a:solidFill>
              </a:rPr>
              <a:t>Keep evidence and actions current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E8CF1400-3B48-4757-8C07-13C292ABA2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29675" y="3676650"/>
            <a:ext cx="2381250" cy="1447800"/>
          </a:xfrm>
          <a:prstGeom xmlns:a="http://schemas.openxmlformats.org/drawingml/2006/main" prst="roundRect">
            <a:avLst>
              <a:gd name="adj" fmla="val 7895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DE3F0"/>
            </a:solidFill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E5667B5E-A2AF-4D08-A58F-858AAEAE59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20175" y="3829050"/>
            <a:ext cx="476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3157F6"/>
                </a:solidFill>
              </a:defRPr>
            </a:pPr>
            <a:r>
              <a:rPr sz="1050" b="1">
                <a:solidFill>
                  <a:srgbClr val="3157F6"/>
                </a:solidFill>
              </a:rPr>
              <a:t>04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76F14219-F41E-4E3A-9A90-0C1ACD58BF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20175" y="4191000"/>
            <a:ext cx="20002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0B1739"/>
                </a:solidFill>
              </a:defRPr>
            </a:pPr>
            <a:r>
              <a:rPr sz="1875" b="1">
                <a:solidFill>
                  <a:srgbClr val="0B1739"/>
                </a:solidFill>
              </a:rPr>
              <a:t>Report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E0CD4F73-3AA5-4A06-BD8C-08CB0A76E0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20175" y="4619625"/>
            <a:ext cx="1952625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667085"/>
                </a:solidFill>
              </a:defRPr>
            </a:pPr>
            <a:r>
              <a:rPr sz="1200" b="0">
                <a:solidFill>
                  <a:srgbClr val="667085"/>
                </a:solidFill>
              </a:rPr>
              <a:t>Show progress clearly</a:t>
            </a:r>
          </a:p>
        </p:txBody>
      </p:sp>
    </p:spTree>
    <p:extLst>
      <p:ext uri="{BB962C8B-B14F-4D97-AF65-F5344CB8AC3E}">
        <p14:creationId xmlns:p14="http://schemas.microsoft.com/office/powerpoint/2010/main" val="1728018547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0B1739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61827500-0B9B-4BF8-A6EB-326496791D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23850"/>
            <a:ext cx="18097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FFFFFF"/>
                </a:solidFill>
              </a:defRPr>
            </a:pPr>
            <a:r>
              <a:rPr sz="1950" b="1">
                <a:solidFill>
                  <a:srgbClr val="FFFFFF"/>
                </a:solidFill>
              </a:rPr>
              <a:t>Kualifi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803C9D11-C7E3-4F44-8640-41F35AAD07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38375" y="333375"/>
            <a:ext cx="123825" cy="1238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7F34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B6211857-0699-485B-B470-BD56917281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971550"/>
            <a:ext cx="4953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B7F34A"/>
                </a:solidFill>
              </a:defRPr>
            </a:pPr>
            <a:r>
              <a:rPr sz="975" b="1">
                <a:solidFill>
                  <a:srgbClr val="B7F34A"/>
                </a:solidFill>
              </a:rPr>
              <a:t>03 · PERSONALITY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495999EB-EEE6-4200-8120-C63600E0AF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409700"/>
            <a:ext cx="10287000" cy="1066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3150" b="1">
                <a:solidFill>
                  <a:srgbClr val="FFFFFF"/>
                </a:solidFill>
              </a:defRPr>
            </a:pPr>
            <a:r>
              <a:rPr sz="3150" b="1">
                <a:solidFill>
                  <a:srgbClr val="FFFFFF"/>
                </a:solidFill>
              </a:rPr>
              <a:t>Credible enough for assessment. Approachable enough for SMEs.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6589A0D8-C3C6-4662-BD4F-0009510EB4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571750"/>
            <a:ext cx="933450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D8DEF0"/>
                </a:solidFill>
              </a:defRPr>
            </a:pPr>
            <a:r>
              <a:rPr sz="1500" b="0">
                <a:solidFill>
                  <a:srgbClr val="D8DEF0"/>
                </a:solidFill>
              </a:rPr>
              <a:t>Every expression balances structure with encouragement.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5E04A74E-F702-424F-8608-DBAA05C3F3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00800"/>
            <a:ext cx="400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00" b="0">
                <a:solidFill>
                  <a:srgbClr val="CFD7F3"/>
                </a:solidFill>
              </a:defRPr>
            </a:pPr>
            <a:r>
              <a:rPr sz="900" b="0">
                <a:solidFill>
                  <a:srgbClr val="CFD7F3"/>
                </a:solidFill>
              </a:rPr>
              <a:t>Making ESG readiness achievable.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153453D2-E329-457C-A5DB-58BDFA8B15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400800"/>
            <a:ext cx="5524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CFD7F3"/>
                </a:solidFill>
              </a:defRPr>
            </a:pPr>
            <a:r>
              <a:rPr sz="900" b="1">
                <a:solidFill>
                  <a:srgbClr val="CFD7F3"/>
                </a:solidFill>
              </a:rPr>
              <a:t>04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DB78ED77-A635-4C97-969F-C6D797A02C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714750"/>
            <a:ext cx="2333625" cy="419100"/>
          </a:xfrm>
          <a:prstGeom xmlns:a="http://schemas.openxmlformats.org/drawingml/2006/main" prst="roundRect">
            <a:avLst>
              <a:gd name="adj" fmla="val 27273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A5A79AA5-00A0-4601-BD2D-ADD5D854BC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3752850"/>
            <a:ext cx="2066925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200" b="1">
                <a:solidFill>
                  <a:srgbClr val="0B1739"/>
                </a:solidFill>
              </a:defRPr>
            </a:pPr>
            <a:r>
              <a:rPr sz="1200" b="1">
                <a:solidFill>
                  <a:srgbClr val="0B1739"/>
                </a:solidFill>
              </a:rPr>
              <a:t>Credible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B46B56FF-3192-4A67-B9E4-18F03D3116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33750" y="3714750"/>
            <a:ext cx="2333625" cy="419100"/>
          </a:xfrm>
          <a:prstGeom xmlns:a="http://schemas.openxmlformats.org/drawingml/2006/main" prst="roundRect">
            <a:avLst>
              <a:gd name="adj" fmla="val 27273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47EF45D2-AB4E-46CF-A984-3D3084F6A6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67100" y="3752850"/>
            <a:ext cx="2066925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200" b="1">
                <a:solidFill>
                  <a:srgbClr val="0B1739"/>
                </a:solidFill>
              </a:defRPr>
            </a:pPr>
            <a:r>
              <a:rPr sz="1200" b="1">
                <a:solidFill>
                  <a:srgbClr val="0B1739"/>
                </a:solidFill>
              </a:rPr>
              <a:t>Empowering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855632C8-CA57-452E-B234-D695694177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81700" y="3714750"/>
            <a:ext cx="2333625" cy="419100"/>
          </a:xfrm>
          <a:prstGeom xmlns:a="http://schemas.openxmlformats.org/drawingml/2006/main" prst="roundRect">
            <a:avLst>
              <a:gd name="adj" fmla="val 27273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FBFF9EB5-0FB4-4626-9DD8-F6B8CF78A7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15050" y="3752850"/>
            <a:ext cx="2066925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200" b="1">
                <a:solidFill>
                  <a:srgbClr val="0B1739"/>
                </a:solidFill>
              </a:defRPr>
            </a:pPr>
            <a:r>
              <a:rPr sz="1200" b="1">
                <a:solidFill>
                  <a:srgbClr val="0B1739"/>
                </a:solidFill>
              </a:rPr>
              <a:t>Intelligent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E37DC485-0A07-41B6-B887-761ACD6875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29650" y="3714750"/>
            <a:ext cx="2333625" cy="419100"/>
          </a:xfrm>
          <a:prstGeom xmlns:a="http://schemas.openxmlformats.org/drawingml/2006/main" prst="roundRect">
            <a:avLst>
              <a:gd name="adj" fmla="val 27273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A283CEEB-BA79-4B76-AC71-6AC5558FA6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0" y="3752850"/>
            <a:ext cx="2066925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200" b="1">
                <a:solidFill>
                  <a:srgbClr val="0B1739"/>
                </a:solidFill>
              </a:defRPr>
            </a:pPr>
            <a:r>
              <a:rPr sz="1200" b="1">
                <a:solidFill>
                  <a:srgbClr val="0B1739"/>
                </a:solidFill>
              </a:rPr>
              <a:t>Progressive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660AB8B5-965B-4DC3-8074-0CA011209C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400550"/>
            <a:ext cx="2333625" cy="419100"/>
          </a:xfrm>
          <a:prstGeom xmlns:a="http://schemas.openxmlformats.org/drawingml/2006/main" prst="roundRect">
            <a:avLst>
              <a:gd name="adj" fmla="val 27273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F1B209F3-9129-4BD9-811D-C4EAEEA5E8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4438650"/>
            <a:ext cx="2066925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200" b="1">
                <a:solidFill>
                  <a:srgbClr val="0B1739"/>
                </a:solidFill>
              </a:defRPr>
            </a:pPr>
            <a:r>
              <a:rPr sz="1200" b="1">
                <a:solidFill>
                  <a:srgbClr val="0B1739"/>
                </a:solidFill>
              </a:rPr>
              <a:t>Premium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F244B5C2-8951-47E8-A487-949D3EB93A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33750" y="4400550"/>
            <a:ext cx="2333625" cy="419100"/>
          </a:xfrm>
          <a:prstGeom xmlns:a="http://schemas.openxmlformats.org/drawingml/2006/main" prst="roundRect">
            <a:avLst>
              <a:gd name="adj" fmla="val 27273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382379D9-301E-41F2-B14E-AE85A8244B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67100" y="4438650"/>
            <a:ext cx="2066925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200" b="1">
                <a:solidFill>
                  <a:srgbClr val="0B1739"/>
                </a:solidFill>
              </a:defRPr>
            </a:pPr>
            <a:r>
              <a:rPr sz="1200" b="1">
                <a:solidFill>
                  <a:srgbClr val="0B1739"/>
                </a:solidFill>
              </a:rPr>
              <a:t>Practical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D6467061-20F6-4ACE-BA73-11C08A9A14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81700" y="4400550"/>
            <a:ext cx="2333625" cy="419100"/>
          </a:xfrm>
          <a:prstGeom xmlns:a="http://schemas.openxmlformats.org/drawingml/2006/main" prst="roundRect">
            <a:avLst>
              <a:gd name="adj" fmla="val 27273"/>
            </a:avLst>
          </a:prstGeom>
          <a:solidFill xmlns:a="http://schemas.openxmlformats.org/drawingml/2006/main">
            <a:srgbClr val="B7F34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71240D03-C65C-42A4-B355-F7A35B89C3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15050" y="4438650"/>
            <a:ext cx="2066925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200" b="1">
                <a:solidFill>
                  <a:srgbClr val="0B1739"/>
                </a:solidFill>
              </a:defRPr>
            </a:pPr>
            <a:r>
              <a:rPr sz="1200" b="1">
                <a:solidFill>
                  <a:srgbClr val="0B1739"/>
                </a:solidFill>
              </a:rPr>
              <a:t>Bold</a:t>
            </a:r>
          </a:p>
        </p:txBody>
      </p:sp>
    </p:spTree>
    <p:extLst>
      <p:ext uri="{BB962C8B-B14F-4D97-AF65-F5344CB8AC3E}">
        <p14:creationId xmlns:p14="http://schemas.microsoft.com/office/powerpoint/2010/main" val="832849451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F7F5E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DAFE7446-6D22-4EB4-9B05-BBC8061AE2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23850"/>
            <a:ext cx="18097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0B1739"/>
                </a:solidFill>
              </a:defRPr>
            </a:pPr>
            <a:r>
              <a:rPr sz="1950" b="1">
                <a:solidFill>
                  <a:srgbClr val="0B1739"/>
                </a:solidFill>
              </a:rPr>
              <a:t>Kualifi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4DC300E5-3403-4465-964A-283D5D4040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38375" y="333375"/>
            <a:ext cx="123825" cy="1238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7F34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930122CD-9CD0-4E8C-B156-8A5F16222B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971550"/>
            <a:ext cx="4953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0C9B8E"/>
                </a:solidFill>
              </a:defRPr>
            </a:pPr>
            <a:r>
              <a:rPr sz="975" b="1">
                <a:solidFill>
                  <a:srgbClr val="0C9B8E"/>
                </a:solidFill>
              </a:rPr>
              <a:t>04 · LOGO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561F92EE-BF86-4A6C-AD1C-C4FB2D55CB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409700"/>
            <a:ext cx="10287000" cy="1066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3150" b="1">
                <a:solidFill>
                  <a:srgbClr val="0B1739"/>
                </a:solidFill>
              </a:defRPr>
            </a:pPr>
            <a:r>
              <a:rPr sz="3150" b="1">
                <a:solidFill>
                  <a:srgbClr val="0B1739"/>
                </a:solidFill>
              </a:rPr>
              <a:t>A guided path, marked by progress.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CA850C4E-F86F-4AE8-B6C6-6BCE219309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571750"/>
            <a:ext cx="933450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667085"/>
                </a:solidFill>
              </a:defRPr>
            </a:pPr>
            <a:r>
              <a:rPr sz="1500" b="0">
                <a:solidFill>
                  <a:srgbClr val="667085"/>
                </a:solidFill>
              </a:rPr>
              <a:t>The structured K communicates rigour; the bright checkpoint makes progress visible.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F61987F0-4805-4EF7-B7DE-669690EBA9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00800"/>
            <a:ext cx="400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00" b="0">
                <a:solidFill>
                  <a:srgbClr val="667085"/>
                </a:solidFill>
              </a:defRPr>
            </a:pPr>
            <a:r>
              <a:rPr sz="900" b="0">
                <a:solidFill>
                  <a:srgbClr val="667085"/>
                </a:solidFill>
              </a:rPr>
              <a:t>Making ESG readiness achievable.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4BFEE51C-DB1C-4D79-ADA0-ED13914DC2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400800"/>
            <a:ext cx="5524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667085"/>
                </a:solidFill>
              </a:defRPr>
            </a:pPr>
            <a:r>
              <a:rPr sz="900" b="1">
                <a:solidFill>
                  <a:srgbClr val="667085"/>
                </a:solidFill>
              </a:rPr>
              <a:t>05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1DB60739-F483-48A5-A04E-F3D6328043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619500"/>
            <a:ext cx="4476750" cy="2000250"/>
          </a:xfrm>
          <a:prstGeom xmlns:a="http://schemas.openxmlformats.org/drawingml/2006/main" prst="roundRect">
            <a:avLst>
              <a:gd name="adj" fmla="val 5714"/>
            </a:avLst>
          </a:prstGeom>
          <a:solidFill xmlns:a="http://schemas.openxmlformats.org/drawingml/2006/main">
            <a:srgbClr val="0B173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1254B727-5F91-4AC5-B30B-98BA9D1555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" y="3752850"/>
            <a:ext cx="1238250" cy="1333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8250" b="1">
                <a:solidFill>
                  <a:srgbClr val="FFFFFF"/>
                </a:solidFill>
              </a:defRPr>
            </a:pPr>
            <a:r>
              <a:rPr sz="8250" b="1">
                <a:solidFill>
                  <a:srgbClr val="FFFFFF"/>
                </a:solidFill>
              </a:rPr>
              <a:t>K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B2167FC0-740A-4A0E-A850-274CB9E497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43100" y="3876675"/>
            <a:ext cx="228600" cy="2286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7F34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3F93A92C-D640-4C69-94D7-3416F7A659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33625" y="4048125"/>
            <a:ext cx="247650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3900" b="1">
                <a:solidFill>
                  <a:srgbClr val="FFFFFF"/>
                </a:solidFill>
              </a:defRPr>
            </a:pPr>
            <a:r>
              <a:rPr sz="3900" b="1">
                <a:solidFill>
                  <a:srgbClr val="FFFFFF"/>
                </a:solidFill>
              </a:rPr>
              <a:t>Kualifi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ABB657CA-0DFD-45EE-AA66-B78AB57553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48375" y="3686175"/>
            <a:ext cx="28575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0C9B8E"/>
                </a:solidFill>
              </a:defRPr>
            </a:pPr>
            <a:r>
              <a:rPr sz="975" b="1">
                <a:solidFill>
                  <a:srgbClr val="0C9B8E"/>
                </a:solidFill>
              </a:rPr>
              <a:t>PRIMARY LOCKUP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8CE336CF-A4B2-4055-9D78-A162A2CCA7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48375" y="4029075"/>
            <a:ext cx="4619625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0B1739"/>
                </a:solidFill>
              </a:defRPr>
            </a:pPr>
            <a:r>
              <a:rPr sz="1500" b="1">
                <a:solidFill>
                  <a:srgbClr val="0B1739"/>
                </a:solidFill>
              </a:rPr>
              <a:t>Use on light backgrounds whenever space permits.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E4B9E6CF-E997-47F8-A4C3-EDC6A507A8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48375" y="4857750"/>
            <a:ext cx="28575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0C9B8E"/>
                </a:solidFill>
              </a:defRPr>
            </a:pPr>
            <a:r>
              <a:rPr sz="975" b="1">
                <a:solidFill>
                  <a:srgbClr val="0C9B8E"/>
                </a:solidFill>
              </a:rPr>
              <a:t>CLEAR SPACE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DDBD05F1-5A2C-487D-8336-4333979348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48375" y="5200650"/>
            <a:ext cx="4619625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0B1739"/>
                </a:solidFill>
              </a:defRPr>
            </a:pPr>
            <a:r>
              <a:rPr sz="1500" b="1">
                <a:solidFill>
                  <a:srgbClr val="0B1739"/>
                </a:solidFill>
              </a:rPr>
              <a:t>Keep one checkpoint-dot diameter clear on every side.</a:t>
            </a:r>
          </a:p>
        </p:txBody>
      </p:sp>
    </p:spTree>
    <p:extLst>
      <p:ext uri="{BB962C8B-B14F-4D97-AF65-F5344CB8AC3E}">
        <p14:creationId xmlns:p14="http://schemas.microsoft.com/office/powerpoint/2010/main" val="384277891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F7F5E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43C653AB-668A-4CDE-BD9B-668C61D4AC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23850"/>
            <a:ext cx="18097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0B1739"/>
                </a:solidFill>
              </a:defRPr>
            </a:pPr>
            <a:r>
              <a:rPr sz="1950" b="1">
                <a:solidFill>
                  <a:srgbClr val="0B1739"/>
                </a:solidFill>
              </a:rPr>
              <a:t>Kualifi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C010265C-1C95-46DD-A030-1EC0B2B378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38375" y="333375"/>
            <a:ext cx="123825" cy="1238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7F34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4E0D68D0-95BE-49B0-9A3C-7209DAAB6C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971550"/>
            <a:ext cx="4953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0C9B8E"/>
                </a:solidFill>
              </a:defRPr>
            </a:pPr>
            <a:r>
              <a:rPr sz="975" b="1">
                <a:solidFill>
                  <a:srgbClr val="0C9B8E"/>
                </a:solidFill>
              </a:rPr>
              <a:t>05 · COLOUR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5561F136-E48F-4A58-9918-F9618B8A44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409700"/>
            <a:ext cx="10287000" cy="1066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3150" b="1">
                <a:solidFill>
                  <a:srgbClr val="0B1739"/>
                </a:solidFill>
              </a:defRPr>
            </a:pPr>
            <a:r>
              <a:rPr sz="3150" b="1">
                <a:solidFill>
                  <a:srgbClr val="0B1739"/>
                </a:solidFill>
              </a:rPr>
              <a:t>Trust leads. Progress punctuates.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7DE89A7D-F7EA-4A75-B014-30B97FF938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571750"/>
            <a:ext cx="933450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667085"/>
                </a:solidFill>
              </a:defRPr>
            </a:pPr>
            <a:r>
              <a:rPr sz="1500" b="0">
                <a:solidFill>
                  <a:srgbClr val="667085"/>
                </a:solidFill>
              </a:rPr>
              <a:t>Navy and cobalt carry the system. Lime marks milestones; teal supports positive and ESG data states.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22B1114B-66FA-4959-80AC-549FFC5F9C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00800"/>
            <a:ext cx="400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00" b="0">
                <a:solidFill>
                  <a:srgbClr val="667085"/>
                </a:solidFill>
              </a:defRPr>
            </a:pPr>
            <a:r>
              <a:rPr sz="900" b="0">
                <a:solidFill>
                  <a:srgbClr val="667085"/>
                </a:solidFill>
              </a:rPr>
              <a:t>Making ESG readiness achievable.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0EA4B808-011E-4F20-BC53-BA0D57014B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400800"/>
            <a:ext cx="5524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667085"/>
                </a:solidFill>
              </a:defRPr>
            </a:pPr>
            <a:r>
              <a:rPr sz="900" b="1">
                <a:solidFill>
                  <a:srgbClr val="667085"/>
                </a:solidFill>
              </a:rPr>
              <a:t>06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2F4EC2F8-B250-42CE-9784-ADC90E3577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743325"/>
            <a:ext cx="1952625" cy="1428750"/>
          </a:xfrm>
          <a:prstGeom xmlns:a="http://schemas.openxmlformats.org/drawingml/2006/main" prst="roundRect">
            <a:avLst>
              <a:gd name="adj" fmla="val 8000"/>
            </a:avLst>
          </a:prstGeom>
          <a:solidFill xmlns:a="http://schemas.openxmlformats.org/drawingml/2006/main">
            <a:srgbClr val="0B173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3AEEF580-84A5-4AFF-8CC2-3D69EE8292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4419600"/>
            <a:ext cx="16573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FFFFFF"/>
                </a:solidFill>
              </a:defRPr>
            </a:pPr>
            <a:r>
              <a:rPr sz="1275" b="1">
                <a:solidFill>
                  <a:srgbClr val="FFFFFF"/>
                </a:solidFill>
              </a:rPr>
              <a:t>Kualifi Navy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4176B491-FE81-4F20-9922-C46619CFA7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4791075"/>
            <a:ext cx="16573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050" b="0">
                <a:solidFill>
                  <a:srgbClr val="FFFFFF"/>
                </a:solidFill>
              </a:defRPr>
            </a:pPr>
            <a:r>
              <a:rPr sz="1050" b="0">
                <a:solidFill>
                  <a:srgbClr val="FFFFFF"/>
                </a:solidFill>
              </a:rPr>
              <a:t>#0B1739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4060F4C0-1A31-4E71-9C5A-50829C6598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38450" y="3743325"/>
            <a:ext cx="1952625" cy="1428750"/>
          </a:xfrm>
          <a:prstGeom xmlns:a="http://schemas.openxmlformats.org/drawingml/2006/main" prst="roundRect">
            <a:avLst>
              <a:gd name="adj" fmla="val 8000"/>
            </a:avLst>
          </a:prstGeom>
          <a:solidFill xmlns:a="http://schemas.openxmlformats.org/drawingml/2006/main">
            <a:srgbClr val="3157F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B998E550-27AE-4F19-BE27-7EE1EAC9DE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90850" y="4419600"/>
            <a:ext cx="16573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FFFFFF"/>
                </a:solidFill>
              </a:defRPr>
            </a:pPr>
            <a:r>
              <a:rPr sz="1275" b="1">
                <a:solidFill>
                  <a:srgbClr val="FFFFFF"/>
                </a:solidFill>
              </a:rPr>
              <a:t>Momentum Cobalt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AE4E0E56-4AA8-47E4-8C23-5854C9D216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90850" y="4791075"/>
            <a:ext cx="16573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050" b="0">
                <a:solidFill>
                  <a:srgbClr val="FFFFFF"/>
                </a:solidFill>
              </a:defRPr>
            </a:pPr>
            <a:r>
              <a:rPr sz="1050" b="0">
                <a:solidFill>
                  <a:srgbClr val="FFFFFF"/>
                </a:solidFill>
              </a:rPr>
              <a:t>#3157F6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CF2C2B3F-671B-47C5-B3CC-CB1AEFA2CB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91100" y="3743325"/>
            <a:ext cx="1952625" cy="1428750"/>
          </a:xfrm>
          <a:prstGeom xmlns:a="http://schemas.openxmlformats.org/drawingml/2006/main" prst="roundRect">
            <a:avLst>
              <a:gd name="adj" fmla="val 8000"/>
            </a:avLst>
          </a:prstGeom>
          <a:solidFill xmlns:a="http://schemas.openxmlformats.org/drawingml/2006/main">
            <a:srgbClr val="B7F34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39473533-ACBD-496D-81C1-F5B1CED9CC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0" y="4419600"/>
            <a:ext cx="16573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0B1739"/>
                </a:solidFill>
              </a:defRPr>
            </a:pPr>
            <a:r>
              <a:rPr sz="1275" b="1">
                <a:solidFill>
                  <a:srgbClr val="0B1739"/>
                </a:solidFill>
              </a:rPr>
              <a:t>Progress Lime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5D410236-AD40-4099-9C4A-2ACC98FB90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0" y="4791075"/>
            <a:ext cx="16573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050" b="0">
                <a:solidFill>
                  <a:srgbClr val="0B1739"/>
                </a:solidFill>
              </a:defRPr>
            </a:pPr>
            <a:r>
              <a:rPr sz="1050" b="0">
                <a:solidFill>
                  <a:srgbClr val="0B1739"/>
                </a:solidFill>
              </a:rPr>
              <a:t>#B7F34A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CD8CF750-E4A1-4412-9C46-27AC2E2141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43750" y="3743325"/>
            <a:ext cx="1952625" cy="1428750"/>
          </a:xfrm>
          <a:prstGeom xmlns:a="http://schemas.openxmlformats.org/drawingml/2006/main" prst="roundRect">
            <a:avLst>
              <a:gd name="adj" fmla="val 8000"/>
            </a:avLst>
          </a:prstGeom>
          <a:solidFill xmlns:a="http://schemas.openxmlformats.org/drawingml/2006/main">
            <a:srgbClr val="0C9B8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9C022950-727F-4A4A-BE11-08B8054850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96150" y="4419600"/>
            <a:ext cx="16573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FFFFFF"/>
                </a:solidFill>
              </a:defRPr>
            </a:pPr>
            <a:r>
              <a:rPr sz="1275" b="1">
                <a:solidFill>
                  <a:srgbClr val="FFFFFF"/>
                </a:solidFill>
              </a:rPr>
              <a:t>Readiness Teal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41AE57EF-CC33-440F-95B2-3250FA528A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96150" y="4791075"/>
            <a:ext cx="16573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050" b="0">
                <a:solidFill>
                  <a:srgbClr val="FFFFFF"/>
                </a:solidFill>
              </a:defRPr>
            </a:pPr>
            <a:r>
              <a:rPr sz="1050" b="0">
                <a:solidFill>
                  <a:srgbClr val="FFFFFF"/>
                </a:solidFill>
              </a:rPr>
              <a:t>#0C9B8E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5C535EC3-F7E1-4E79-9CEE-99EF755E0A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96400" y="3743325"/>
            <a:ext cx="1952625" cy="1428750"/>
          </a:xfrm>
          <a:prstGeom xmlns:a="http://schemas.openxmlformats.org/drawingml/2006/main" prst="roundRect">
            <a:avLst>
              <a:gd name="adj" fmla="val 8000"/>
            </a:avLst>
          </a:prstGeom>
          <a:solidFill xmlns:a="http://schemas.openxmlformats.org/drawingml/2006/main">
            <a:srgbClr val="F7F5EF"/>
          </a:solidFill>
          <a:ln xmlns:a="http://schemas.openxmlformats.org/drawingml/2006/main" w="9525">
            <a:solidFill>
              <a:srgbClr val="D7D3C8"/>
            </a:solidFill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55F404CA-B173-4F08-AC7E-0B5458C9ED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48800" y="4419600"/>
            <a:ext cx="16573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0B1739"/>
                </a:solidFill>
              </a:defRPr>
            </a:pPr>
            <a:r>
              <a:rPr sz="1275" b="1">
                <a:solidFill>
                  <a:srgbClr val="0B1739"/>
                </a:solidFill>
              </a:rPr>
              <a:t>Warm Canvas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240DE9E9-C9BA-4E55-87C9-B1E6636497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48800" y="4791075"/>
            <a:ext cx="16573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050" b="0">
                <a:solidFill>
                  <a:srgbClr val="0B1739"/>
                </a:solidFill>
              </a:defRPr>
            </a:pPr>
            <a:r>
              <a:rPr sz="1050" b="0">
                <a:solidFill>
                  <a:srgbClr val="0B1739"/>
                </a:solidFill>
              </a:rPr>
              <a:t>#F7F5EF</a:t>
            </a:r>
          </a:p>
        </p:txBody>
      </p:sp>
    </p:spTree>
    <p:extLst>
      <p:ext uri="{BB962C8B-B14F-4D97-AF65-F5344CB8AC3E}">
        <p14:creationId xmlns:p14="http://schemas.microsoft.com/office/powerpoint/2010/main" val="467277688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F7F5E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EABC564F-7E97-4AD1-99CE-DA57B388C3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23850"/>
            <a:ext cx="18097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0B1739"/>
                </a:solidFill>
              </a:defRPr>
            </a:pPr>
            <a:r>
              <a:rPr sz="1950" b="1">
                <a:solidFill>
                  <a:srgbClr val="0B1739"/>
                </a:solidFill>
              </a:rPr>
              <a:t>Kualifi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F2E55D33-E674-4148-9741-B9D6753019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38375" y="333375"/>
            <a:ext cx="123825" cy="1238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7F34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8FC1ABAB-E836-4CE5-81E4-338E80C4D6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971550"/>
            <a:ext cx="4953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0C9B8E"/>
                </a:solidFill>
              </a:defRPr>
            </a:pPr>
            <a:r>
              <a:rPr sz="975" b="1">
                <a:solidFill>
                  <a:srgbClr val="0C9B8E"/>
                </a:solidFill>
              </a:rPr>
              <a:t>06 · TYPOGRAPHY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7C5A6133-3F73-4330-945F-A2D1F96ADD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409700"/>
            <a:ext cx="10287000" cy="1066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3150" b="1">
                <a:solidFill>
                  <a:srgbClr val="0B1739"/>
                </a:solidFill>
              </a:defRPr>
            </a:pPr>
            <a:r>
              <a:rPr sz="3150" b="1">
                <a:solidFill>
                  <a:srgbClr val="0B1739"/>
                </a:solidFill>
              </a:rPr>
              <a:t>Friendly geometry. Effortless reading.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22ACE5F9-7FCB-46CE-B013-96F3F3D076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571750"/>
            <a:ext cx="933450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667085"/>
                </a:solidFill>
              </a:defRPr>
            </a:pPr>
            <a:r>
              <a:rPr sz="1500" b="0">
                <a:solidFill>
                  <a:srgbClr val="667085"/>
                </a:solidFill>
              </a:rPr>
              <a:t>Use Plus Jakarta Sans for brand expression, Inter for product clarity and Aptos as the Office fallback.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AB3E16FA-64CB-4B5C-96E3-6F14CA88E9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00800"/>
            <a:ext cx="400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00" b="0">
                <a:solidFill>
                  <a:srgbClr val="667085"/>
                </a:solidFill>
              </a:defRPr>
            </a:pPr>
            <a:r>
              <a:rPr sz="900" b="0">
                <a:solidFill>
                  <a:srgbClr val="667085"/>
                </a:solidFill>
              </a:rPr>
              <a:t>Making ESG readiness achievable.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929C1D12-7374-4590-B064-E4A5FF478F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400800"/>
            <a:ext cx="5524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667085"/>
                </a:solidFill>
              </a:defRPr>
            </a:pPr>
            <a:r>
              <a:rPr sz="900" b="1">
                <a:solidFill>
                  <a:srgbClr val="667085"/>
                </a:solidFill>
              </a:rPr>
              <a:t>07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43928DF9-13CC-4A31-8F70-59C5D421C7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676650"/>
            <a:ext cx="66675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3600" b="1">
                <a:solidFill>
                  <a:srgbClr val="0B1739"/>
                </a:solidFill>
              </a:defRPr>
            </a:pPr>
            <a:r>
              <a:rPr sz="3600" b="1">
                <a:solidFill>
                  <a:srgbClr val="0B1739"/>
                </a:solidFill>
              </a:rPr>
              <a:t>Plus Jakarta Sans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307E4074-CAFC-4FB6-820B-AC368CCBAF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4371975"/>
            <a:ext cx="533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667085"/>
                </a:solidFill>
              </a:defRPr>
            </a:pPr>
            <a:r>
              <a:rPr sz="1350" b="0">
                <a:solidFill>
                  <a:srgbClr val="667085"/>
                </a:solidFill>
              </a:rPr>
              <a:t>Display, headlines and brand moments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ED324957-6235-4A22-8C76-11FDE9524E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3676650"/>
            <a:ext cx="333375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3600" b="1">
                <a:solidFill>
                  <a:srgbClr val="3157F6"/>
                </a:solidFill>
              </a:defRPr>
            </a:pPr>
            <a:r>
              <a:rPr sz="3600" b="1">
                <a:solidFill>
                  <a:srgbClr val="3157F6"/>
                </a:solidFill>
              </a:rPr>
              <a:t>Inter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0ECEDD8C-5C7C-45D5-92F8-FA730BCC83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96100" y="4371975"/>
            <a:ext cx="3810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667085"/>
                </a:solidFill>
              </a:defRPr>
            </a:pPr>
            <a:r>
              <a:rPr sz="1350" b="0">
                <a:solidFill>
                  <a:srgbClr val="667085"/>
                </a:solidFill>
              </a:rPr>
              <a:t>Body, UI labels and data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5C2F5DFF-CB30-4BB6-8C3F-140ECEF9A9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5257800"/>
            <a:ext cx="7239000" cy="333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0C9B8E"/>
                </a:solidFill>
              </a:defRPr>
            </a:pPr>
            <a:r>
              <a:rPr sz="1275" b="1">
                <a:solidFill>
                  <a:srgbClr val="0C9B8E"/>
                </a:solidFill>
              </a:rPr>
              <a:t>Office fallback: Aptos Display + Aptos</a:t>
            </a:r>
          </a:p>
        </p:txBody>
      </p:sp>
    </p:spTree>
    <p:extLst>
      <p:ext uri="{BB962C8B-B14F-4D97-AF65-F5344CB8AC3E}">
        <p14:creationId xmlns:p14="http://schemas.microsoft.com/office/powerpoint/2010/main" val="9994523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F7F5E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1718C27D-2CAC-458F-8371-BF0AAFF581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23850"/>
            <a:ext cx="18097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0B1739"/>
                </a:solidFill>
              </a:defRPr>
            </a:pPr>
            <a:r>
              <a:rPr sz="1950" b="1">
                <a:solidFill>
                  <a:srgbClr val="0B1739"/>
                </a:solidFill>
              </a:rPr>
              <a:t>Kualifi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344421FB-5E00-4074-AB6C-739BB3FF8B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38375" y="333375"/>
            <a:ext cx="123825" cy="1238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7F34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73D63326-16DD-4581-BB19-65EFAF0363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971550"/>
            <a:ext cx="4953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0C9B8E"/>
                </a:solidFill>
              </a:defRPr>
            </a:pPr>
            <a:r>
              <a:rPr sz="975" b="1">
                <a:solidFill>
                  <a:srgbClr val="0C9B8E"/>
                </a:solidFill>
              </a:rPr>
              <a:t>07 · VOICE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577473E2-4D92-4E70-A4E2-225147FAB1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409700"/>
            <a:ext cx="10287000" cy="1066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3150" b="1">
                <a:solidFill>
                  <a:srgbClr val="0B1739"/>
                </a:solidFill>
              </a:defRPr>
            </a:pPr>
            <a:r>
              <a:rPr sz="3150" b="1">
                <a:solidFill>
                  <a:srgbClr val="0B1739"/>
                </a:solidFill>
              </a:rPr>
              <a:t>Expert guidance in plain language.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24192518-674B-42E8-9B33-C917604121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571750"/>
            <a:ext cx="933450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667085"/>
                </a:solidFill>
              </a:defRPr>
            </a:pPr>
            <a:r>
              <a:rPr sz="1500" b="0">
                <a:solidFill>
                  <a:srgbClr val="667085"/>
                </a:solidFill>
              </a:rPr>
              <a:t>Lead with the outcome, explain the next step and make claims exact.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4EBA2BCC-7BC6-4E82-8666-F88FB0F78E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00800"/>
            <a:ext cx="400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00" b="0">
                <a:solidFill>
                  <a:srgbClr val="667085"/>
                </a:solidFill>
              </a:defRPr>
            </a:pPr>
            <a:r>
              <a:rPr sz="900" b="0">
                <a:solidFill>
                  <a:srgbClr val="667085"/>
                </a:solidFill>
              </a:rPr>
              <a:t>Making ESG readiness achievable.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F6CD56B2-997A-4D4F-864D-2DF3D35E9F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400800"/>
            <a:ext cx="5524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667085"/>
                </a:solidFill>
              </a:defRPr>
            </a:pPr>
            <a:r>
              <a:rPr sz="900" b="1">
                <a:solidFill>
                  <a:srgbClr val="667085"/>
                </a:solidFill>
              </a:rPr>
              <a:t>08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D70A2C8B-CE84-41E5-B92B-F93376B3E2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619500"/>
            <a:ext cx="4972050" cy="2000250"/>
          </a:xfrm>
          <a:prstGeom xmlns:a="http://schemas.openxmlformats.org/drawingml/2006/main" prst="roundRect">
            <a:avLst>
              <a:gd name="adj" fmla="val 5714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DE3F0"/>
            </a:solidFill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FB3C5EF8-7E01-4BCB-A68F-203F5A797A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3829050"/>
            <a:ext cx="952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0C9B8E"/>
                </a:solidFill>
              </a:defRPr>
            </a:pPr>
            <a:r>
              <a:rPr sz="975" b="1">
                <a:solidFill>
                  <a:srgbClr val="0C9B8E"/>
                </a:solidFill>
              </a:rPr>
              <a:t>SAY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93DE67C0-7631-4781-AD22-26A757F8B0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4267200"/>
            <a:ext cx="4238625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0B1739"/>
                </a:solidFill>
              </a:defRPr>
            </a:pPr>
            <a:r>
              <a:rPr sz="1950" b="1">
                <a:solidFill>
                  <a:srgbClr val="0B1739"/>
                </a:solidFill>
              </a:rPr>
              <a:t>See what is ready and what needs attention.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DB0CD889-3B18-4CED-8256-D7CDED7C43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5105400"/>
            <a:ext cx="3905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667085"/>
                </a:solidFill>
              </a:defRPr>
            </a:pPr>
            <a:r>
              <a:rPr sz="1125" b="0">
                <a:solidFill>
                  <a:srgbClr val="667085"/>
                </a:solidFill>
              </a:rPr>
              <a:t>Specific · useful · encouraging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EF12D566-3A98-4E49-972B-9E5934D608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00750" y="3619500"/>
            <a:ext cx="4972050" cy="2000250"/>
          </a:xfrm>
          <a:prstGeom xmlns:a="http://schemas.openxmlformats.org/drawingml/2006/main" prst="roundRect">
            <a:avLst>
              <a:gd name="adj" fmla="val 5714"/>
            </a:avLst>
          </a:prstGeom>
          <a:solidFill xmlns:a="http://schemas.openxmlformats.org/drawingml/2006/main">
            <a:srgbClr val="FDECE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FB1B1A61-D5A6-4139-A841-96ABB7A448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3829050"/>
            <a:ext cx="952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A23A3A"/>
                </a:solidFill>
              </a:defRPr>
            </a:pPr>
            <a:r>
              <a:rPr sz="975" b="1">
                <a:solidFill>
                  <a:srgbClr val="A23A3A"/>
                </a:solidFill>
              </a:rPr>
              <a:t>AVOID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07D04B11-FF50-4AA8-AFDF-E5964F7D39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4267200"/>
            <a:ext cx="4238625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0B1739"/>
                </a:solidFill>
              </a:defRPr>
            </a:pPr>
            <a:r>
              <a:rPr sz="1950" b="1">
                <a:solidFill>
                  <a:srgbClr val="0B1739"/>
                </a:solidFill>
              </a:rPr>
              <a:t>Achieve comprehensive ESG transformation.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27F638AC-3CE4-4CA5-AA65-40446D9E52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5105400"/>
            <a:ext cx="3905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667085"/>
                </a:solidFill>
              </a:defRPr>
            </a:pPr>
            <a:r>
              <a:rPr sz="1125" b="0">
                <a:solidFill>
                  <a:srgbClr val="667085"/>
                </a:solidFill>
              </a:rPr>
              <a:t>Abstract · inflated · bureaucratic</a:t>
            </a:r>
          </a:p>
        </p:txBody>
      </p:sp>
    </p:spTree>
    <p:extLst>
      <p:ext uri="{BB962C8B-B14F-4D97-AF65-F5344CB8AC3E}">
        <p14:creationId xmlns:p14="http://schemas.microsoft.com/office/powerpoint/2010/main" val="213002543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0B1739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78B76B5D-4774-427C-B5E8-C011AD4F2E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23850"/>
            <a:ext cx="18097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FFFFFF"/>
                </a:solidFill>
              </a:defRPr>
            </a:pPr>
            <a:r>
              <a:rPr sz="1950" b="1">
                <a:solidFill>
                  <a:srgbClr val="FFFFFF"/>
                </a:solidFill>
              </a:rPr>
              <a:t>Kualifi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F714330A-49B8-4232-BE81-41734D4F68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38375" y="333375"/>
            <a:ext cx="123825" cy="1238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7F34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2A328EBE-1758-4C7D-AF96-B1E2BA36F0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971550"/>
            <a:ext cx="4953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B7F34A"/>
                </a:solidFill>
              </a:defRPr>
            </a:pPr>
            <a:r>
              <a:rPr sz="975" b="1">
                <a:solidFill>
                  <a:srgbClr val="B7F34A"/>
                </a:solidFill>
              </a:rPr>
              <a:t>08 · MESSAGING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E0601FBA-2BA6-4EF3-8835-0013D6AD35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409700"/>
            <a:ext cx="10287000" cy="1066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3150" b="1">
                <a:solidFill>
                  <a:srgbClr val="FFFFFF"/>
                </a:solidFill>
              </a:defRPr>
            </a:pPr>
            <a:r>
              <a:rPr sz="3150" b="1">
                <a:solidFill>
                  <a:srgbClr val="FFFFFF"/>
                </a:solidFill>
              </a:rPr>
              <a:t>One promise, four useful stories.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F088B80D-96BD-42C1-92B6-0134A937FD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571750"/>
            <a:ext cx="933450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D8DEF0"/>
                </a:solidFill>
              </a:defRPr>
            </a:pPr>
            <a:r>
              <a:rPr sz="1500" b="0">
                <a:solidFill>
                  <a:srgbClr val="D8DEF0"/>
                </a:solidFill>
              </a:rPr>
              <a:t>Every page should connect complexity to a practical business outcome.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9D77055B-A552-4208-A4C7-850FFA30E4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00800"/>
            <a:ext cx="400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00" b="0">
                <a:solidFill>
                  <a:srgbClr val="CFD7F3"/>
                </a:solidFill>
              </a:defRPr>
            </a:pPr>
            <a:r>
              <a:rPr sz="900" b="0">
                <a:solidFill>
                  <a:srgbClr val="CFD7F3"/>
                </a:solidFill>
              </a:rPr>
              <a:t>Making ESG readiness achievable.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49D046D0-3FB7-4403-A1FB-8B7516C628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400800"/>
            <a:ext cx="5524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CFD7F3"/>
                </a:solidFill>
              </a:defRPr>
            </a:pPr>
            <a:r>
              <a:rPr sz="900" b="1">
                <a:solidFill>
                  <a:srgbClr val="CFD7F3"/>
                </a:solidFill>
              </a:rPr>
              <a:t>09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941B8497-02E9-4D3C-B370-503EA4C036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829050"/>
            <a:ext cx="22860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FFFFFF"/>
                </a:solidFill>
              </a:defRPr>
            </a:pPr>
            <a:r>
              <a:rPr sz="1800" b="1">
                <a:solidFill>
                  <a:srgbClr val="FFFFFF"/>
                </a:solidFill>
              </a:rPr>
              <a:t>Understand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E1C5FA48-5091-4438-93E8-F54751DFC9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286250"/>
            <a:ext cx="2143125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CFD7F3"/>
                </a:solidFill>
              </a:defRPr>
            </a:pPr>
            <a:r>
              <a:rPr sz="1200" b="0">
                <a:solidFill>
                  <a:srgbClr val="CFD7F3"/>
                </a:solidFill>
              </a:rPr>
              <a:t>Guided questions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5FB3F57E-F824-4980-BBEE-E37C840F87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029200"/>
            <a:ext cx="1762125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7F34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8BEEB185-0783-4EA4-80ED-AF772C4908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00425" y="3829050"/>
            <a:ext cx="22860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FFFFFF"/>
                </a:solidFill>
              </a:defRPr>
            </a:pPr>
            <a:r>
              <a:rPr sz="1800" b="1">
                <a:solidFill>
                  <a:srgbClr val="FFFFFF"/>
                </a:solidFill>
              </a:rPr>
              <a:t>Improve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F28561B3-FB7A-44CE-90F3-16C740DB4D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00425" y="4286250"/>
            <a:ext cx="2143125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CFD7F3"/>
                </a:solidFill>
              </a:defRPr>
            </a:pPr>
            <a:r>
              <a:rPr sz="1200" b="0">
                <a:solidFill>
                  <a:srgbClr val="CFD7F3"/>
                </a:solidFill>
              </a:rPr>
              <a:t>Prioritised actions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F6A65CB2-94B6-4454-8889-C08BCA5361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00425" y="5029200"/>
            <a:ext cx="1762125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157F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045CF349-608D-4A19-87A1-ECEBAC5A12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15050" y="3829050"/>
            <a:ext cx="22860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FFFFFF"/>
                </a:solidFill>
              </a:defRPr>
            </a:pPr>
            <a:r>
              <a:rPr sz="1800" b="1">
                <a:solidFill>
                  <a:srgbClr val="FFFFFF"/>
                </a:solidFill>
              </a:rPr>
              <a:t>Stay ready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9775EE56-50BB-4F72-8925-07FB5F99F1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15050" y="4286250"/>
            <a:ext cx="2143125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CFD7F3"/>
                </a:solidFill>
              </a:defRPr>
            </a:pPr>
            <a:r>
              <a:rPr sz="1200" b="0">
                <a:solidFill>
                  <a:srgbClr val="CFD7F3"/>
                </a:solidFill>
              </a:rPr>
              <a:t>Monitoring and evidence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E3BAB093-46B8-428B-844C-E954A3257E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15050" y="5029200"/>
            <a:ext cx="1762125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C9B8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50EF9C0E-3C08-40A3-B0BF-3B5E1DFAD5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29675" y="3829050"/>
            <a:ext cx="22860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FFFFFF"/>
                </a:solidFill>
              </a:defRPr>
            </a:pPr>
            <a:r>
              <a:rPr sz="1800" b="1">
                <a:solidFill>
                  <a:srgbClr val="FFFFFF"/>
                </a:solidFill>
              </a:rPr>
              <a:t>Demonstrate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5C3E0891-5B31-402A-82A8-01C6ADEC7B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29675" y="4286250"/>
            <a:ext cx="2143125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CFD7F3"/>
                </a:solidFill>
              </a:defRPr>
            </a:pPr>
            <a:r>
              <a:rPr sz="1200" b="0">
                <a:solidFill>
                  <a:srgbClr val="CFD7F3"/>
                </a:solidFill>
              </a:rPr>
              <a:t>Clear progress reports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B2AD63D9-1D22-4C8D-945D-CC4A357961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29675" y="5029200"/>
            <a:ext cx="1762125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C9B8E"/>
          </a:solidFill>
          <a:ln xmlns:a="http://schemas.openxmlformats.org/drawingml/2006/main" w="0">
            <a:noFill/>
            <a:prstDash val="solid"/>
          </a:ln>
        </p:spPr>
      </p:sp>
    </p:spTree>
    <p:extLst>
      <p:ext uri="{BB962C8B-B14F-4D97-AF65-F5344CB8AC3E}">
        <p14:creationId xmlns:p14="http://schemas.microsoft.com/office/powerpoint/2010/main" val="524409894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2026-07-29T11:31:35.6540000Z</dcterms:created>
  <dcterms:modified xsi:type="dcterms:W3CDTF">2026-07-29T11:31:35.6540000Z</dcterms:modified>
</coreProperties>
</file>