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0a50c2f32bd4993" /><Relationship Type="http://schemas.openxmlformats.org/officeDocument/2006/relationships/extended-properties" Target="/docProps/app.xml" Id="Ra1a38c0f7c99480e" /><Relationship Type="http://schemas.openxmlformats.org/officeDocument/2006/relationships/officeDocument" Target="/ppt/presentation.xml" Id="R71c4dd642a174e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105e3b96e048c3"/>
  </p:sldMasterIdLst>
  <p:notesMasterIdLst>
    <p:notesMasterId xmlns:r="http://schemas.openxmlformats.org/officeDocument/2006/relationships" r:id="R2d0a01c83cf34f23"/>
  </p:notesMasterIdLst>
  <p:sldIdLst>
    <p:sldId xmlns:r="http://schemas.openxmlformats.org/officeDocument/2006/relationships" id="256" r:id="R279bc6637c7f4bbf"/>
    <p:sldId xmlns:r="http://schemas.openxmlformats.org/officeDocument/2006/relationships" id="257" r:id="Rd819b41ae0404434"/>
    <p:sldId xmlns:r="http://schemas.openxmlformats.org/officeDocument/2006/relationships" id="258" r:id="R3cbad4d9bfd6481c"/>
    <p:sldId xmlns:r="http://schemas.openxmlformats.org/officeDocument/2006/relationships" id="259" r:id="R5e0d41df64f34cb1"/>
    <p:sldId xmlns:r="http://schemas.openxmlformats.org/officeDocument/2006/relationships" id="260" r:id="R4a241884003c4980"/>
    <p:sldId xmlns:r="http://schemas.openxmlformats.org/officeDocument/2006/relationships" id="261" r:id="R4d9c37360d1b4b78"/>
    <p:sldId xmlns:r="http://schemas.openxmlformats.org/officeDocument/2006/relationships" id="262" r:id="R93daaba3855d4c2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bf208adee434791" /><Relationship Type="http://schemas.openxmlformats.org/officeDocument/2006/relationships/slideMaster" Target="/ppt/slideMasters/slideMaster1.xml" Id="R5a105e3b96e048c3" /><Relationship Type="http://schemas.openxmlformats.org/officeDocument/2006/relationships/notesMaster" Target="/ppt/notesMasters/notesMaster1.xml" Id="R2d0a01c83cf34f23" /><Relationship Type="http://schemas.openxmlformats.org/officeDocument/2006/relationships/presProps" Target="/ppt/presProps.xml" Id="R3cd7a98ce1b24e9f" /><Relationship Type="http://schemas.openxmlformats.org/officeDocument/2006/relationships/tableStyles" Target="/ppt/tableStyles.xml" Id="R13a823dc1e024767" /><Relationship Type="http://schemas.openxmlformats.org/officeDocument/2006/relationships/slide" Target="/ppt/slides/slide1.xml" Id="R279bc6637c7f4bbf" /><Relationship Type="http://schemas.openxmlformats.org/officeDocument/2006/relationships/slide" Target="/ppt/slides/slide2.xml" Id="Rd819b41ae0404434" /><Relationship Type="http://schemas.openxmlformats.org/officeDocument/2006/relationships/slide" Target="/ppt/slides/slide3.xml" Id="R3cbad4d9bfd6481c" /><Relationship Type="http://schemas.openxmlformats.org/officeDocument/2006/relationships/slide" Target="/ppt/slides/slide4.xml" Id="R5e0d41df64f34cb1" /><Relationship Type="http://schemas.openxmlformats.org/officeDocument/2006/relationships/slide" Target="/ppt/slides/slide5.xml" Id="R4a241884003c4980" /><Relationship Type="http://schemas.openxmlformats.org/officeDocument/2006/relationships/slide" Target="/ppt/slides/slide6.xml" Id="R4d9c37360d1b4b78" /><Relationship Type="http://schemas.openxmlformats.org/officeDocument/2006/relationships/slide" Target="/ppt/slides/slide7.xml" Id="R93daaba3855d4c2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e2ad51ba857a491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68b4f34f364e4c6a" /><Relationship Type="http://schemas.openxmlformats.org/officeDocument/2006/relationships/notesMaster" Target="/ppt/notesMasters/notesMaster1.xml" Id="Ra8d82ff04cac403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97c35b253ca4e3e" /><Relationship Type="http://schemas.openxmlformats.org/officeDocument/2006/relationships/notesMaster" Target="/ppt/notesMasters/notesMaster1.xml" Id="R225dd58ab29a49d9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756571e6258426c" /><Relationship Type="http://schemas.openxmlformats.org/officeDocument/2006/relationships/notesMaster" Target="/ppt/notesMasters/notesMaster1.xml" Id="R80b4fc4465644e3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9097eb687414367" /><Relationship Type="http://schemas.openxmlformats.org/officeDocument/2006/relationships/notesMaster" Target="/ppt/notesMasters/notesMaster1.xml" Id="Re9acf4c650f34100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7859a3e39a7648e0" /><Relationship Type="http://schemas.openxmlformats.org/officeDocument/2006/relationships/notesMaster" Target="/ppt/notesMasters/notesMaster1.xml" Id="R17e124fe53194be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6b3104ffa0d411e" /><Relationship Type="http://schemas.openxmlformats.org/officeDocument/2006/relationships/notesMaster" Target="/ppt/notesMasters/notesMaster1.xml" Id="Rf4787e39f8da494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c8f0d323118648c4" /><Relationship Type="http://schemas.openxmlformats.org/officeDocument/2006/relationships/notesMaster" Target="/ppt/notesMasters/notesMaster1.xml" Id="Re5ffbd8498c64d89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28d81858c44a84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fbe962dcbac8452c" /><Relationship Type="http://schemas.openxmlformats.org/officeDocument/2006/relationships/slideLayout" Target="/ppt/slideLayouts/slideLayout1.xml" Id="Re8cb1e3e1e844209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cb1e3e1e844209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9640afb2d49e2" /><Relationship Type="http://schemas.openxmlformats.org/officeDocument/2006/relationships/notesSlide" Target="/ppt/notesSlides/notesSlide1.xml" Id="R73cf635dcedb40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0209337da40bc" /><Relationship Type="http://schemas.openxmlformats.org/officeDocument/2006/relationships/notesSlide" Target="/ppt/notesSlides/notesSlide2.xml" Id="R5ada4ce99cc341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61bb00e5a455a" /><Relationship Type="http://schemas.openxmlformats.org/officeDocument/2006/relationships/notesSlide" Target="/ppt/notesSlides/notesSlide3.xml" Id="R462236c52c744a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0abc359b64e9b" /><Relationship Type="http://schemas.openxmlformats.org/officeDocument/2006/relationships/notesSlide" Target="/ppt/notesSlides/notesSlide4.xml" Id="Reb763360f00d42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f46be44d245a9" /><Relationship Type="http://schemas.openxmlformats.org/officeDocument/2006/relationships/notesSlide" Target="/ppt/notesSlides/notesSlide5.xml" Id="Rebef462fc59243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b1d35b6584637" /><Relationship Type="http://schemas.openxmlformats.org/officeDocument/2006/relationships/notesSlide" Target="/ppt/notesSlides/notesSlide6.xml" Id="R3259396167db4c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6f167c93d4fdd" /><Relationship Type="http://schemas.openxmlformats.org/officeDocument/2006/relationships/notesSlide" Target="/ppt/notesSlides/notesSlide7.xml" Id="R00d3a59ed9534ab4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B173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0FB76FC-B890-4C43-A08A-65C13F8D97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"/>
            <a:ext cx="1809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Kualifi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1567721-C259-4DFE-96F9-1FB88457F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333375"/>
            <a:ext cx="123825" cy="1238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7F3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C2F46F2-512F-4506-B393-167D8871F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52625"/>
            <a:ext cx="90487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FFFFFF"/>
                </a:solidFill>
              </a:defRPr>
            </a:pPr>
            <a:r>
              <a:rPr sz="4350" b="1">
                <a:solidFill>
                  <a:srgbClr val="FFFFFF"/>
                </a:solidFill>
              </a:rPr>
              <a:t>[Client outcome headline]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CCEEE77-FB18-4066-AD61-255FE91F0D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257550"/>
            <a:ext cx="8096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D6DDF4"/>
                </a:solidFill>
              </a:defRPr>
            </a:pPr>
            <a:r>
              <a:rPr sz="1650" b="0">
                <a:solidFill>
                  <a:srgbClr val="D6DDF4"/>
                </a:solidFill>
              </a:rPr>
              <a:t>[One sentence explaining the value of Kualifi for this audience.]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5C0C109-EE87-4D6B-A062-9EA7A1D80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762625"/>
            <a:ext cx="523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AEB9DC"/>
                </a:solidFill>
              </a:defRPr>
            </a:pPr>
            <a:r>
              <a:rPr sz="1050" b="0">
                <a:solidFill>
                  <a:srgbClr val="AEB9DC"/>
                </a:solidFill>
              </a:rPr>
              <a:t>Prepared for [Client] · [Date]</a:t>
            </a:r>
          </a:p>
        </p:txBody>
      </p:sp>
    </p:spTree>
    <p:extLst>
      <p:ext uri="{BB962C8B-B14F-4D97-AF65-F5344CB8AC3E}">
        <p14:creationId xmlns:p14="http://schemas.microsoft.com/office/powerpoint/2010/main" val="160003877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5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43D3507-88B0-4349-A92D-173C7D1D9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"/>
            <a:ext cx="1809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739"/>
                </a:solidFill>
              </a:defRPr>
            </a:pPr>
            <a:r>
              <a:rPr sz="1950" b="1">
                <a:solidFill>
                  <a:srgbClr val="0B1739"/>
                </a:solidFill>
              </a:rPr>
              <a:t>Kualifi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1FA0371-3971-480D-9334-9E343EAF3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333375"/>
            <a:ext cx="123825" cy="1238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7F3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A67A0CA-D1F1-433E-92A3-D76E6262D1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715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C9B8E"/>
                </a:solidFill>
              </a:defRPr>
            </a:pPr>
            <a:r>
              <a:rPr sz="975" b="1">
                <a:solidFill>
                  <a:srgbClr val="0C9B8E"/>
                </a:solidFill>
              </a:rPr>
              <a:t>01 · THE CHALLENGE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71C3D44-2659-4FDB-9232-12647BB23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09700"/>
            <a:ext cx="10287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1739"/>
                </a:solidFill>
              </a:defRPr>
            </a:pPr>
            <a:r>
              <a:rPr sz="3150" b="1">
                <a:solidFill>
                  <a:srgbClr val="0B1739"/>
                </a:solidFill>
              </a:rPr>
              <a:t>[State the business problem as a clear claim.]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257FD0F-8F66-4549-A59A-7F4FBBC8C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71750"/>
            <a:ext cx="9334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085"/>
                </a:solidFill>
              </a:defRPr>
            </a:pPr>
            <a:r>
              <a:rPr sz="1500" b="0">
                <a:solidFill>
                  <a:srgbClr val="667085"/>
                </a:solidFill>
              </a:rPr>
              <a:t>[Use one short paragraph to explain why the problem matters now.]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4D62B32-E36E-4859-A3FA-CFC48B461E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008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67085"/>
                </a:solidFill>
              </a:defRPr>
            </a:pPr>
            <a:r>
              <a:rPr sz="900" b="0">
                <a:solidFill>
                  <a:srgbClr val="667085"/>
                </a:solidFill>
              </a:rPr>
              <a:t>Making ESG readiness achievable.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37093D2-E92F-4B3A-8399-75700BC4FF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0080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67085"/>
                </a:solidFill>
              </a:defRPr>
            </a:pPr>
            <a:r>
              <a:rPr sz="900" b="1">
                <a:solidFill>
                  <a:srgbClr val="667085"/>
                </a:solidFill>
              </a:rPr>
              <a:t>02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1ED3A00-9DD9-4807-8557-04FE33D156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57625"/>
            <a:ext cx="97155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B1739"/>
                </a:solidFill>
              </a:defRPr>
            </a:pPr>
            <a:r>
              <a:rPr sz="2700" b="1">
                <a:solidFill>
                  <a:srgbClr val="0B1739"/>
                </a:solidFill>
              </a:rPr>
              <a:t>[Evidence or customer observation]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1266076-2834-4D5E-9E2F-1DE02A5FC0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048250"/>
            <a:ext cx="4000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7085"/>
                </a:solidFill>
              </a:defRPr>
            </a:pPr>
            <a:r>
              <a:rPr sz="975" b="0">
                <a:solidFill>
                  <a:srgbClr val="667085"/>
                </a:solidFill>
              </a:rPr>
              <a:t>Source: [Insert source]</a:t>
            </a:r>
          </a:p>
        </p:txBody>
      </p:sp>
    </p:spTree>
    <p:extLst>
      <p:ext uri="{BB962C8B-B14F-4D97-AF65-F5344CB8AC3E}">
        <p14:creationId xmlns:p14="http://schemas.microsoft.com/office/powerpoint/2010/main" val="110831856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5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BE5B656-99FB-4A3C-984A-9868302D04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"/>
            <a:ext cx="1809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739"/>
                </a:solidFill>
              </a:defRPr>
            </a:pPr>
            <a:r>
              <a:rPr sz="1950" b="1">
                <a:solidFill>
                  <a:srgbClr val="0B1739"/>
                </a:solidFill>
              </a:rPr>
              <a:t>Kualifi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E3E4969-947C-4C42-A0C5-DCF777D7C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333375"/>
            <a:ext cx="123825" cy="1238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7F3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BA6DF1D-F0C6-4021-B44B-3B42E280B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715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C9B8E"/>
                </a:solidFill>
              </a:defRPr>
            </a:pPr>
            <a:r>
              <a:rPr sz="975" b="1">
                <a:solidFill>
                  <a:srgbClr val="0C9B8E"/>
                </a:solidFill>
              </a:rPr>
              <a:t>02 · THE APPROACH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47A17B3-180C-4884-ABE6-9B1760FCCD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09700"/>
            <a:ext cx="10287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1739"/>
                </a:solidFill>
              </a:defRPr>
            </a:pPr>
            <a:r>
              <a:rPr sz="3150" b="1">
                <a:solidFill>
                  <a:srgbClr val="0B1739"/>
                </a:solidFill>
              </a:rPr>
              <a:t>A clear path from assessment to ongoing readiness.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9456577-1D3D-4162-BA20-E17C6E89DA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71750"/>
            <a:ext cx="9334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085"/>
                </a:solidFill>
              </a:defRPr>
            </a:pPr>
            <a:r>
              <a:rPr sz="1500" b="0">
                <a:solidFill>
                  <a:srgbClr val="667085"/>
                </a:solidFill>
              </a:rPr>
              <a:t>Replace these descriptions with the engagement proposed for the client.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98357BD-2783-4021-9B19-DB51AE9FA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008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67085"/>
                </a:solidFill>
              </a:defRPr>
            </a:pPr>
            <a:r>
              <a:rPr sz="900" b="0">
                <a:solidFill>
                  <a:srgbClr val="667085"/>
                </a:solidFill>
              </a:rPr>
              <a:t>Making ESG readiness achievable.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A3795FB-9B2F-4424-8379-7DBBDBBED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0080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67085"/>
                </a:solidFill>
              </a:defRPr>
            </a:pPr>
            <a:r>
              <a:rPr sz="900" b="1">
                <a:solidFill>
                  <a:srgbClr val="667085"/>
                </a:solidFill>
              </a:rPr>
              <a:t>03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327E53E-CB22-4533-8D32-16748F1BB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57625"/>
            <a:ext cx="2381250" cy="114300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0B173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5267D1D-9A68-4FEA-801B-E386C610B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162425"/>
            <a:ext cx="2000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Assess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661547A-876E-4568-A126-F62E50016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0425" y="3857625"/>
            <a:ext cx="2381250" cy="114300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E3F0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84A4661-5EAE-417E-926B-C7D3401C1D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90925" y="4162425"/>
            <a:ext cx="2000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739"/>
                </a:solidFill>
              </a:defRPr>
            </a:pPr>
            <a:r>
              <a:rPr sz="1875" b="1">
                <a:solidFill>
                  <a:srgbClr val="0B1739"/>
                </a:solidFill>
              </a:rPr>
              <a:t>Act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CEC3FDF-4131-45CB-BE11-23ABEC4BD4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857625"/>
            <a:ext cx="2381250" cy="114300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E3F0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0A5BEDA-BC33-480E-AE26-A11EEA915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162425"/>
            <a:ext cx="2000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739"/>
                </a:solidFill>
              </a:defRPr>
            </a:pPr>
            <a:r>
              <a:rPr sz="1875" b="1">
                <a:solidFill>
                  <a:srgbClr val="0B1739"/>
                </a:solidFill>
              </a:rPr>
              <a:t>Monitor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AE119FE-23EE-4A74-AEDA-3A27715D7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9675" y="3857625"/>
            <a:ext cx="2381250" cy="114300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E3F0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33CB84D-F624-4A0D-94AD-9BBFBEDE18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0175" y="4162425"/>
            <a:ext cx="2000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739"/>
                </a:solidFill>
              </a:defRPr>
            </a:pPr>
            <a:r>
              <a:rPr sz="1875" b="1">
                <a:solidFill>
                  <a:srgbClr val="0B1739"/>
                </a:solidFill>
              </a:rPr>
              <a:t>Report</a:t>
            </a:r>
          </a:p>
        </p:txBody>
      </p:sp>
    </p:spTree>
    <p:extLst>
      <p:ext uri="{BB962C8B-B14F-4D97-AF65-F5344CB8AC3E}">
        <p14:creationId xmlns:p14="http://schemas.microsoft.com/office/powerpoint/2010/main" val="132567517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5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44B365C-3EFB-492B-AA5E-2F08CED863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"/>
            <a:ext cx="1809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739"/>
                </a:solidFill>
              </a:defRPr>
            </a:pPr>
            <a:r>
              <a:rPr sz="1950" b="1">
                <a:solidFill>
                  <a:srgbClr val="0B1739"/>
                </a:solidFill>
              </a:rPr>
              <a:t>Kualifi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C4310F7-FC36-4609-8D0B-20C9C43528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333375"/>
            <a:ext cx="123825" cy="1238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7F3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1BE53F9-352B-4CED-AD46-315BF117BE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715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C9B8E"/>
                </a:solidFill>
              </a:defRPr>
            </a:pPr>
            <a:r>
              <a:rPr sz="975" b="1">
                <a:solidFill>
                  <a:srgbClr val="0C9B8E"/>
                </a:solidFill>
              </a:rPr>
              <a:t>03 · THE PRODUCT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8CEDE21-C66C-4E52-A67A-570B0080D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09700"/>
            <a:ext cx="10287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1739"/>
                </a:solidFill>
              </a:defRPr>
            </a:pPr>
            <a:r>
              <a:rPr sz="3150" b="1">
                <a:solidFill>
                  <a:srgbClr val="0B1739"/>
                </a:solidFill>
              </a:rPr>
              <a:t>[Show the product moment that proves the claim.]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544B3C7-86F3-4FEF-89A7-9EFC3D77DB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71750"/>
            <a:ext cx="9334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085"/>
                </a:solidFill>
              </a:defRPr>
            </a:pPr>
            <a:r>
              <a:rPr sz="1500" b="0">
                <a:solidFill>
                  <a:srgbClr val="667085"/>
                </a:solidFill>
              </a:rPr>
              <a:t>Insert one high-resolution product screenshot in the frame below. Keep annotation labels short.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CF53607-2061-4983-90DE-2D2F3C7375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008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67085"/>
                </a:solidFill>
              </a:defRPr>
            </a:pPr>
            <a:r>
              <a:rPr sz="900" b="0">
                <a:solidFill>
                  <a:srgbClr val="667085"/>
                </a:solidFill>
              </a:rPr>
              <a:t>Making ESG readiness achievable.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E0ECB14-A6AE-4E5E-A2B4-251963C94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0080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67085"/>
                </a:solidFill>
              </a:defRPr>
            </a:pPr>
            <a:r>
              <a:rPr sz="900" b="1">
                <a:solidFill>
                  <a:srgbClr val="667085"/>
                </a:solidFill>
              </a:rPr>
              <a:t>04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9AFEA45-B2C6-4487-A3E2-D4E419E1E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524250"/>
            <a:ext cx="8953500" cy="2324100"/>
          </a:xfrm>
          <a:prstGeom xmlns:a="http://schemas.openxmlformats.org/drawingml/2006/main" prst="roundRect">
            <a:avLst>
              <a:gd name="adj" fmla="val 491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8D1E6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03DD22A-3D18-42EC-9121-A844B9B6E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4400550"/>
            <a:ext cx="4000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667085"/>
                </a:solidFill>
              </a:defRPr>
            </a:pPr>
            <a:r>
              <a:rPr sz="1350" b="1">
                <a:solidFill>
                  <a:srgbClr val="667085"/>
                </a:solidFill>
              </a:rPr>
              <a:t>PRODUCT SCREENSHOT</a:t>
            </a:r>
          </a:p>
        </p:txBody>
      </p:sp>
    </p:spTree>
    <p:extLst>
      <p:ext uri="{BB962C8B-B14F-4D97-AF65-F5344CB8AC3E}">
        <p14:creationId xmlns:p14="http://schemas.microsoft.com/office/powerpoint/2010/main" val="161212053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5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CFA64BA-AAAA-48AE-B96C-E86B9105F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"/>
            <a:ext cx="1809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739"/>
                </a:solidFill>
              </a:defRPr>
            </a:pPr>
            <a:r>
              <a:rPr sz="1950" b="1">
                <a:solidFill>
                  <a:srgbClr val="0B1739"/>
                </a:solidFill>
              </a:rPr>
              <a:t>Kualifi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A9DDD42-CB0A-4884-A9F7-678562D19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333375"/>
            <a:ext cx="123825" cy="1238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7F3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FD97403-0740-4AD9-A42A-227F2B52F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715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C9B8E"/>
                </a:solidFill>
              </a:defRPr>
            </a:pPr>
            <a:r>
              <a:rPr sz="975" b="1">
                <a:solidFill>
                  <a:srgbClr val="0C9B8E"/>
                </a:solidFill>
              </a:rPr>
              <a:t>04 · SCOPE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CC91A9D-27D9-40D2-A490-B0503BA46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09700"/>
            <a:ext cx="10287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1739"/>
                </a:solidFill>
              </a:defRPr>
            </a:pPr>
            <a:r>
              <a:rPr sz="3150" b="1">
                <a:solidFill>
                  <a:srgbClr val="0B1739"/>
                </a:solidFill>
              </a:rPr>
              <a:t>[Summarise what the client receives.]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261B588-87AE-4121-8934-8C3640F6E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71750"/>
            <a:ext cx="9334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085"/>
                </a:solidFill>
              </a:defRPr>
            </a:pPr>
            <a:r>
              <a:rPr sz="1500" b="0">
                <a:solidFill>
                  <a:srgbClr val="667085"/>
                </a:solidFill>
              </a:rPr>
              <a:t>Use no more than five deliverables.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F29919D-4A64-4FD6-A31F-1E851E47B4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008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67085"/>
                </a:solidFill>
              </a:defRPr>
            </a:pPr>
            <a:r>
              <a:rPr sz="900" b="0">
                <a:solidFill>
                  <a:srgbClr val="667085"/>
                </a:solidFill>
              </a:rPr>
              <a:t>Making ESG readiness achievable.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54459F5-7099-4891-9716-6CCE63B89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0080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67085"/>
                </a:solidFill>
              </a:defRPr>
            </a:pPr>
            <a:r>
              <a:rPr sz="900" b="1">
                <a:solidFill>
                  <a:srgbClr val="667085"/>
                </a:solidFill>
              </a:rPr>
              <a:t>05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41EB390-9D43-4713-B7A3-15EB50D7A5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24275"/>
            <a:ext cx="3143250" cy="419100"/>
          </a:xfrm>
          <a:prstGeom xmlns:a="http://schemas.openxmlformats.org/drawingml/2006/main" prst="roundRect">
            <a:avLst>
              <a:gd name="adj" fmla="val 27273"/>
            </a:avLst>
          </a:prstGeom>
          <a:solidFill xmlns:a="http://schemas.openxmlformats.org/drawingml/2006/main">
            <a:srgbClr val="0B173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3763F21-84CD-4FB4-BF8A-4F89911082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762375"/>
            <a:ext cx="28765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Guided assessment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FEA633F-2143-4C99-AE85-C6B7ABA4F8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3724275"/>
            <a:ext cx="3143250" cy="419100"/>
          </a:xfrm>
          <a:prstGeom xmlns:a="http://schemas.openxmlformats.org/drawingml/2006/main" prst="roundRect">
            <a:avLst>
              <a:gd name="adj" fmla="val 2727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066ED16-BF2D-49A7-86B5-ADFB131504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3762375"/>
            <a:ext cx="28765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B1739"/>
                </a:solidFill>
              </a:defRPr>
            </a:pPr>
            <a:r>
              <a:rPr sz="1200" b="1">
                <a:solidFill>
                  <a:srgbClr val="0B1739"/>
                </a:solidFill>
              </a:rPr>
              <a:t>Readiness score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502A833-5316-4A44-9E14-26F4C932E7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3724275"/>
            <a:ext cx="3143250" cy="419100"/>
          </a:xfrm>
          <a:prstGeom xmlns:a="http://schemas.openxmlformats.org/drawingml/2006/main" prst="roundRect">
            <a:avLst>
              <a:gd name="adj" fmla="val 2727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50D70A9-C7C8-4688-AFA8-458B4301C4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3762375"/>
            <a:ext cx="28765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B1739"/>
                </a:solidFill>
              </a:defRPr>
            </a:pPr>
            <a:r>
              <a:rPr sz="1200" b="1">
                <a:solidFill>
                  <a:srgbClr val="0B1739"/>
                </a:solidFill>
              </a:rPr>
              <a:t>Action plan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B8EEAC8-E3BD-4BD8-9CE8-9895236DC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67225"/>
            <a:ext cx="3143250" cy="419100"/>
          </a:xfrm>
          <a:prstGeom xmlns:a="http://schemas.openxmlformats.org/drawingml/2006/main" prst="roundRect">
            <a:avLst>
              <a:gd name="adj" fmla="val 2727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7948EBD-60A4-4B8A-BB1F-359D7AA72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505325"/>
            <a:ext cx="28765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B1739"/>
                </a:solidFill>
              </a:defRPr>
            </a:pPr>
            <a:r>
              <a:rPr sz="1200" b="1">
                <a:solidFill>
                  <a:srgbClr val="0B1739"/>
                </a:solidFill>
              </a:rPr>
              <a:t>Evidence tracking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B7289DB-D31B-4F03-ACE7-E49BD77B7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4467225"/>
            <a:ext cx="3143250" cy="419100"/>
          </a:xfrm>
          <a:prstGeom xmlns:a="http://schemas.openxmlformats.org/drawingml/2006/main" prst="roundRect">
            <a:avLst>
              <a:gd name="adj" fmla="val 2727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DFFA24E-2DD4-4342-BA1B-D9DBA6FAD3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4505325"/>
            <a:ext cx="28765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B1739"/>
                </a:solidFill>
              </a:defRPr>
            </a:pPr>
            <a:r>
              <a:rPr sz="1200" b="1">
                <a:solidFill>
                  <a:srgbClr val="0B1739"/>
                </a:solidFill>
              </a:rPr>
              <a:t>Progress report</a:t>
            </a:r>
          </a:p>
        </p:txBody>
      </p:sp>
    </p:spTree>
    <p:extLst>
      <p:ext uri="{BB962C8B-B14F-4D97-AF65-F5344CB8AC3E}">
        <p14:creationId xmlns:p14="http://schemas.microsoft.com/office/powerpoint/2010/main" val="164612956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5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7FA8166-302B-4302-946C-2AFB3A692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"/>
            <a:ext cx="1809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739"/>
                </a:solidFill>
              </a:defRPr>
            </a:pPr>
            <a:r>
              <a:rPr sz="1950" b="1">
                <a:solidFill>
                  <a:srgbClr val="0B1739"/>
                </a:solidFill>
              </a:rPr>
              <a:t>Kualifi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6650024-6630-474E-A438-AF59DF347B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333375"/>
            <a:ext cx="123825" cy="1238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7F3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9625DED-6662-4F87-B2AC-D0B204FD9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715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C9B8E"/>
                </a:solidFill>
              </a:defRPr>
            </a:pPr>
            <a:r>
              <a:rPr sz="975" b="1">
                <a:solidFill>
                  <a:srgbClr val="0C9B8E"/>
                </a:solidFill>
              </a:rPr>
              <a:t>05 · PLAN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ACA497D-D541-450C-A526-0316C89832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09700"/>
            <a:ext cx="10287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B1739"/>
                </a:solidFill>
              </a:defRPr>
            </a:pPr>
            <a:r>
              <a:rPr sz="3150" b="1">
                <a:solidFill>
                  <a:srgbClr val="0B1739"/>
                </a:solidFill>
              </a:rPr>
              <a:t>[Make the implementation feel manageable.]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DB5BBB6-6D41-4F2B-9E81-A581F33E7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71750"/>
            <a:ext cx="9334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085"/>
                </a:solidFill>
              </a:defRPr>
            </a:pPr>
            <a:r>
              <a:rPr sz="1500" b="0">
                <a:solidFill>
                  <a:srgbClr val="667085"/>
                </a:solidFill>
              </a:rPr>
              <a:t>Replace timing and owners with the agreed plan.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405AF7B-E206-4C3D-A63D-A02D6F68DF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008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67085"/>
                </a:solidFill>
              </a:defRPr>
            </a:pPr>
            <a:r>
              <a:rPr sz="900" b="0">
                <a:solidFill>
                  <a:srgbClr val="667085"/>
                </a:solidFill>
              </a:rPr>
              <a:t>Making ESG readiness achievable.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5E94781-A064-4450-8B79-A1F72ED77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0080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67085"/>
                </a:solidFill>
              </a:defRPr>
            </a:pPr>
            <a:r>
              <a:rPr sz="900" b="1">
                <a:solidFill>
                  <a:srgbClr val="667085"/>
                </a:solidFill>
              </a:rPr>
              <a:t>06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0EC51DF-EE81-4854-9CCA-F6C0698FF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43325"/>
            <a:ext cx="381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157F6"/>
                </a:solidFill>
              </a:defRPr>
            </a:pPr>
            <a:r>
              <a:rPr sz="1200" b="1">
                <a:solidFill>
                  <a:srgbClr val="3157F6"/>
                </a:solidFill>
              </a:rPr>
              <a:t>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31451A1-2BE3-4FA6-8D91-06C1DCBE6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62425"/>
            <a:ext cx="2095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739"/>
                </a:solidFill>
              </a:defRPr>
            </a:pPr>
            <a:r>
              <a:rPr sz="1875" b="1">
                <a:solidFill>
                  <a:srgbClr val="0B1739"/>
                </a:solidFill>
              </a:rPr>
              <a:t>Set up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B6615E9-B4E1-439D-ABC1-596F33C5E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57725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085"/>
                </a:solidFill>
              </a:defRPr>
            </a:pPr>
            <a:r>
              <a:rPr sz="1200" b="0">
                <a:solidFill>
                  <a:srgbClr val="667085"/>
                </a:solidFill>
              </a:rPr>
              <a:t>Week 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05D1E7D-3B3F-4BEA-B491-CC774C261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0425" y="3743325"/>
            <a:ext cx="381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157F6"/>
                </a:solidFill>
              </a:defRPr>
            </a:pPr>
            <a:r>
              <a:rPr sz="1200" b="1">
                <a:solidFill>
                  <a:srgbClr val="3157F6"/>
                </a:solidFill>
              </a:rPr>
              <a:t>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1DD50B2-38F5-4D5D-A8AA-C196427A5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0425" y="4162425"/>
            <a:ext cx="2095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739"/>
                </a:solidFill>
              </a:defRPr>
            </a:pPr>
            <a:r>
              <a:rPr sz="1875" b="1">
                <a:solidFill>
                  <a:srgbClr val="0B1739"/>
                </a:solidFill>
              </a:rPr>
              <a:t>Assess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E946BD2-B644-4202-A90B-E18A15202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0425" y="4657725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085"/>
                </a:solidFill>
              </a:defRPr>
            </a:pPr>
            <a:r>
              <a:rPr sz="1200" b="0">
                <a:solidFill>
                  <a:srgbClr val="667085"/>
                </a:solidFill>
              </a:rPr>
              <a:t>Week 1–2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484BF34-4765-4A67-87F3-C913A66F0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743325"/>
            <a:ext cx="381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157F6"/>
                </a:solidFill>
              </a:defRPr>
            </a:pPr>
            <a:r>
              <a:rPr sz="1200" b="1">
                <a:solidFill>
                  <a:srgbClr val="3157F6"/>
                </a:solidFill>
              </a:rPr>
              <a:t>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3F02E62-C166-4215-A1DC-E657B79487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162425"/>
            <a:ext cx="2095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739"/>
                </a:solidFill>
              </a:defRPr>
            </a:pPr>
            <a:r>
              <a:rPr sz="1875" b="1">
                <a:solidFill>
                  <a:srgbClr val="0B1739"/>
                </a:solidFill>
              </a:rPr>
              <a:t>Improve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83FD5E5-EF78-4C8E-B71E-0EDE12877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657725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085"/>
                </a:solidFill>
              </a:defRPr>
            </a:pPr>
            <a:r>
              <a:rPr sz="1200" b="0">
                <a:solidFill>
                  <a:srgbClr val="667085"/>
                </a:solidFill>
              </a:rPr>
              <a:t>Week 2–6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1EE860D-4B9D-44FC-A1E4-3E5FE0D197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9675" y="3743325"/>
            <a:ext cx="381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157F6"/>
                </a:solidFill>
              </a:defRPr>
            </a:pPr>
            <a:r>
              <a:rPr sz="1200" b="1">
                <a:solidFill>
                  <a:srgbClr val="3157F6"/>
                </a:solidFill>
              </a:rPr>
              <a:t>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8E098B9-1855-47E7-B49D-C45FBEE35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9675" y="4162425"/>
            <a:ext cx="2095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739"/>
                </a:solidFill>
              </a:defRPr>
            </a:pPr>
            <a:r>
              <a:rPr sz="1875" b="1">
                <a:solidFill>
                  <a:srgbClr val="0B1739"/>
                </a:solidFill>
              </a:rPr>
              <a:t>Monitor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585BCDF-A667-45F1-8720-299C250C4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9675" y="4657725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085"/>
                </a:solidFill>
              </a:defRPr>
            </a:pPr>
            <a:r>
              <a:rPr sz="1200" b="0">
                <a:solidFill>
                  <a:srgbClr val="667085"/>
                </a:solidFill>
              </a:rPr>
              <a:t>Ongoing</a:t>
            </a:r>
          </a:p>
        </p:txBody>
      </p:sp>
    </p:spTree>
    <p:extLst>
      <p:ext uri="{BB962C8B-B14F-4D97-AF65-F5344CB8AC3E}">
        <p14:creationId xmlns:p14="http://schemas.microsoft.com/office/powerpoint/2010/main" val="1979605486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B173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B9AB0C3-8627-495E-9882-9B8F69518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"/>
            <a:ext cx="1809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Kualifi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9F318B0-46AB-454D-B1E6-39BE46178A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333375"/>
            <a:ext cx="123825" cy="1238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7F3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CAA983F-E4CF-4369-B83C-2F82499BE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715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7F34A"/>
                </a:solidFill>
              </a:defRPr>
            </a:pPr>
            <a:r>
              <a:rPr sz="975" b="1">
                <a:solidFill>
                  <a:srgbClr val="B7F34A"/>
                </a:solidFill>
              </a:rPr>
              <a:t>06 · NEXT STEP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511698C-8EAA-407B-9E2B-B1C6903399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09700"/>
            <a:ext cx="10287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Start with a clear view of your ESG readiness.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D38EE96-D5A2-466A-B778-528B2F0431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71750"/>
            <a:ext cx="9334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D8DEF0"/>
                </a:solidFill>
              </a:defRPr>
            </a:pPr>
            <a:r>
              <a:rPr sz="1500" b="0">
                <a:solidFill>
                  <a:srgbClr val="D8DEF0"/>
                </a:solidFill>
              </a:rPr>
              <a:t>[Insert the agreed next action, owner and date.]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ED6600F-561D-4820-95F4-378699C2DA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0080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CFD7F3"/>
                </a:solidFill>
              </a:defRPr>
            </a:pPr>
            <a:r>
              <a:rPr sz="900" b="0">
                <a:solidFill>
                  <a:srgbClr val="CFD7F3"/>
                </a:solidFill>
              </a:rPr>
              <a:t>Making ESG readiness achievable.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07423AC-EF06-4A48-A55D-41F0D3488F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0080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CFD7F3"/>
                </a:solidFill>
              </a:defRPr>
            </a:pPr>
            <a:r>
              <a:rPr sz="900" b="1">
                <a:solidFill>
                  <a:srgbClr val="CFD7F3"/>
                </a:solidFill>
              </a:rPr>
              <a:t>07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1C06ECE-896D-4FA6-AED7-59C0DFADC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0"/>
            <a:ext cx="314325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3157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9A3B470-25CA-48F6-90C7-0DD68EB4F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114800"/>
            <a:ext cx="2762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Start your assessment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0FE0CDF-BC15-4429-B195-B81C2EEFF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86375"/>
            <a:ext cx="8096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B8C2E0"/>
                </a:solidFill>
              </a:defRPr>
            </a:pPr>
            <a:r>
              <a:rPr sz="1050" b="0">
                <a:solidFill>
                  <a:srgbClr val="B8C2E0"/>
                </a:solidFill>
              </a:rPr>
              <a:t>Kualifi is independent and does not award or guarantee certification.</a:t>
            </a:r>
          </a:p>
        </p:txBody>
      </p:sp>
    </p:spTree>
    <p:extLst>
      <p:ext uri="{BB962C8B-B14F-4D97-AF65-F5344CB8AC3E}">
        <p14:creationId xmlns:p14="http://schemas.microsoft.com/office/powerpoint/2010/main" val="25062302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2026-07-29T11:31:36.0630000Z</dcterms:created>
  <dcterms:modified xsi:type="dcterms:W3CDTF">2026-07-29T11:31:36.0630000Z</dcterms:modified>
</coreProperties>
</file>